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97" r:id="rId2"/>
    <p:sldId id="429" r:id="rId3"/>
    <p:sldId id="447" r:id="rId4"/>
    <p:sldId id="448" r:id="rId5"/>
    <p:sldId id="430" r:id="rId6"/>
    <p:sldId id="433" r:id="rId7"/>
    <p:sldId id="434" r:id="rId8"/>
    <p:sldId id="435" r:id="rId9"/>
    <p:sldId id="436" r:id="rId10"/>
    <p:sldId id="437" r:id="rId11"/>
    <p:sldId id="439" r:id="rId12"/>
    <p:sldId id="440" r:id="rId13"/>
    <p:sldId id="438" r:id="rId14"/>
    <p:sldId id="453" r:id="rId15"/>
    <p:sldId id="454" r:id="rId16"/>
    <p:sldId id="442" r:id="rId17"/>
    <p:sldId id="383" r:id="rId18"/>
    <p:sldId id="424" r:id="rId19"/>
    <p:sldId id="455" r:id="rId20"/>
    <p:sldId id="456" r:id="rId21"/>
    <p:sldId id="457" r:id="rId22"/>
    <p:sldId id="458" r:id="rId23"/>
    <p:sldId id="459" r:id="rId24"/>
    <p:sldId id="259" r:id="rId25"/>
    <p:sldId id="257" r:id="rId26"/>
    <p:sldId id="258" r:id="rId27"/>
    <p:sldId id="266" r:id="rId28"/>
    <p:sldId id="275" r:id="rId29"/>
    <p:sldId id="277" r:id="rId30"/>
    <p:sldId id="283" r:id="rId31"/>
    <p:sldId id="373" r:id="rId32"/>
    <p:sldId id="382" r:id="rId33"/>
    <p:sldId id="398" r:id="rId34"/>
    <p:sldId id="399" r:id="rId35"/>
    <p:sldId id="400" r:id="rId36"/>
    <p:sldId id="285" r:id="rId37"/>
    <p:sldId id="286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18" r:id="rId55"/>
    <p:sldId id="443" r:id="rId56"/>
    <p:sldId id="450" r:id="rId57"/>
    <p:sldId id="451" r:id="rId58"/>
    <p:sldId id="445" r:id="rId59"/>
    <p:sldId id="476" r:id="rId60"/>
    <p:sldId id="446" r:id="rId61"/>
    <p:sldId id="351" r:id="rId62"/>
    <p:sldId id="452" r:id="rId63"/>
    <p:sldId id="39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2"/>
    <p:restoredTop sz="92506"/>
  </p:normalViewPr>
  <p:slideViewPr>
    <p:cSldViewPr snapToGrid="0" snapToObjects="1">
      <p:cViewPr varScale="1">
        <p:scale>
          <a:sx n="58" d="100"/>
          <a:sy n="58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A23B9-0C7E-3744-9E67-74AA0235390D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C1BBA-E4F0-A840-9B1A-A146E4C71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4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5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4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9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7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9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7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4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8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8765-6531-424C-AF3B-25EEAE67425A}" type="datetimeFigureOut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6371B-1F85-C340-A8F9-90BAE6C11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2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" y="-1195377"/>
            <a:ext cx="12192000" cy="8515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13213" y="1239211"/>
            <a:ext cx="733130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Language, Brain, 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a</a:t>
            </a:r>
            <a:r>
              <a:rPr lang="en-US" sz="6000" b="1" dirty="0" smtClean="0">
                <a:solidFill>
                  <a:schemeClr val="bg1"/>
                </a:solidFill>
              </a:rPr>
              <a:t>nd Computation</a:t>
            </a:r>
          </a:p>
          <a:p>
            <a:endParaRPr lang="en-US" sz="3600" b="1" dirty="0" smtClean="0">
              <a:solidFill>
                <a:schemeClr val="bg1"/>
              </a:solidFill>
            </a:endParaRPr>
          </a:p>
          <a:p>
            <a:endParaRPr lang="en-US" sz="6000" dirty="0">
              <a:solidFill>
                <a:schemeClr val="bg1"/>
              </a:solidFill>
            </a:endParaRPr>
          </a:p>
          <a:p>
            <a:r>
              <a:rPr lang="en-US" sz="5400" dirty="0" smtClean="0">
                <a:solidFill>
                  <a:schemeClr val="bg1"/>
                </a:solidFill>
              </a:rPr>
              <a:t>Christos H. Papadimitriou</a:t>
            </a:r>
          </a:p>
          <a:p>
            <a:r>
              <a:rPr lang="en-US" sz="5400" dirty="0" smtClean="0">
                <a:solidFill>
                  <a:schemeClr val="bg1"/>
                </a:solidFill>
              </a:rPr>
              <a:t>Columbia University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[</a:t>
            </a:r>
            <a:r>
              <a:rPr lang="en-US" dirty="0" err="1" smtClean="0"/>
              <a:t>Frankland</a:t>
            </a:r>
            <a:r>
              <a:rPr lang="en-US" dirty="0" smtClean="0"/>
              <a:t> &amp; Greene PNAS 2015]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05800" cy="4525963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“The ball hit the </a:t>
            </a:r>
            <a:r>
              <a:rPr lang="en-US" dirty="0" smtClean="0">
                <a:solidFill>
                  <a:schemeClr val="accent2"/>
                </a:solidFill>
              </a:rPr>
              <a:t>truck</a:t>
            </a:r>
            <a:r>
              <a:rPr lang="en-US" dirty="0" smtClean="0"/>
              <a:t>”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vs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“The </a:t>
            </a:r>
            <a:r>
              <a:rPr lang="en-US" dirty="0" smtClean="0">
                <a:solidFill>
                  <a:schemeClr val="accent2"/>
                </a:solidFill>
              </a:rPr>
              <a:t>truck</a:t>
            </a:r>
            <a:r>
              <a:rPr lang="en-US" dirty="0" smtClean="0"/>
              <a:t> hit the ball’’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i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i="1" dirty="0" smtClean="0">
                <a:solidFill>
                  <a:srgbClr val="FF0000"/>
                </a:solidFill>
              </a:rPr>
              <a:t>Different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areas of the Superior Temporal Gyrus (STG)  responded to “truck” in the two sentences</a:t>
            </a:r>
            <a:endParaRPr lang="en-US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The first area also responded to</a:t>
            </a:r>
            <a:endParaRPr lang="en-US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“The </a:t>
            </a:r>
            <a:r>
              <a:rPr lang="en-US" dirty="0" smtClean="0">
                <a:solidFill>
                  <a:schemeClr val="accent2"/>
                </a:solidFill>
              </a:rPr>
              <a:t>truck</a:t>
            </a:r>
            <a:r>
              <a:rPr lang="en-US" dirty="0" smtClean="0"/>
              <a:t> was hit by the ball”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8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is the superior temporal gyrus,</a:t>
            </a:r>
            <a:br>
              <a:rPr lang="en-US" dirty="0" smtClean="0"/>
            </a:br>
            <a:r>
              <a:rPr lang="en-US" dirty="0" err="1" smtClean="0"/>
              <a:t>Mr</a:t>
            </a:r>
            <a:r>
              <a:rPr lang="en-US" dirty="0" smtClean="0"/>
              <a:t> President?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11" y="2362200"/>
            <a:ext cx="3660178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62200"/>
            <a:ext cx="4572000" cy="304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6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3801" y="2209801"/>
            <a:ext cx="6081789" cy="3192939"/>
          </a:xfrm>
        </p:spPr>
      </p:pic>
    </p:spTree>
    <p:extLst>
      <p:ext uri="{BB962C8B-B14F-4D97-AF65-F5344CB8AC3E}">
        <p14:creationId xmlns:p14="http://schemas.microsoft.com/office/powerpoint/2010/main" val="165083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6303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Zaccarella</a:t>
            </a:r>
            <a:r>
              <a:rPr lang="en-US" dirty="0" smtClean="0"/>
              <a:t> &amp; </a:t>
            </a:r>
            <a:r>
              <a:rPr lang="en-US" dirty="0" err="1" smtClean="0"/>
              <a:t>Friedericci</a:t>
            </a:r>
            <a:r>
              <a:rPr lang="en-US" dirty="0" smtClean="0"/>
              <a:t> “Merge in the human Brain” </a:t>
            </a:r>
            <a:r>
              <a:rPr lang="en-US" i="1" dirty="0" smtClean="0"/>
              <a:t>Front. Psych. 2015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1"/>
            <a:ext cx="8229600" cy="3840163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The completion of phrases, and especially of sentences, </a:t>
            </a:r>
            <a:r>
              <a:rPr lang="en-US" sz="3600" dirty="0" smtClean="0">
                <a:solidFill>
                  <a:srgbClr val="C00000"/>
                </a:solidFill>
              </a:rPr>
              <a:t>activates </a:t>
            </a:r>
            <a:r>
              <a:rPr lang="en-US" sz="3600" dirty="0">
                <a:solidFill>
                  <a:srgbClr val="C00000"/>
                </a:solidFill>
              </a:rPr>
              <a:t>parts of </a:t>
            </a:r>
            <a:r>
              <a:rPr lang="en-US" sz="3600" dirty="0" err="1">
                <a:solidFill>
                  <a:srgbClr val="C00000"/>
                </a:solidFill>
              </a:rPr>
              <a:t>Broca’s</a:t>
            </a:r>
            <a:r>
              <a:rPr lang="en-US" sz="3600" dirty="0">
                <a:solidFill>
                  <a:srgbClr val="C00000"/>
                </a:solidFill>
              </a:rPr>
              <a:t> area</a:t>
            </a:r>
          </a:p>
        </p:txBody>
      </p:sp>
    </p:spTree>
    <p:extLst>
      <p:ext uri="{BB962C8B-B14F-4D97-AF65-F5344CB8AC3E}">
        <p14:creationId xmlns:p14="http://schemas.microsoft.com/office/powerpoint/2010/main" val="37521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Really, how does language happen?</a:t>
            </a:r>
            <a:endParaRPr lang="en-US" dirty="0"/>
          </a:p>
        </p:txBody>
      </p:sp>
      <p:pic>
        <p:nvPicPr>
          <p:cNvPr id="5" name="Content Placeholder 4" descr="1-s2.0-S1364661312002823-gr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r="16340"/>
          <a:stretch>
            <a:fillRect/>
          </a:stretch>
        </p:blipFill>
        <p:spPr>
          <a:xfrm>
            <a:off x="2194837" y="1284433"/>
            <a:ext cx="8229600" cy="4525963"/>
          </a:xfrm>
          <a:ln>
            <a:solidFill>
              <a:srgbClr val="FF0000"/>
            </a:solidFill>
          </a:ln>
        </p:spPr>
      </p:pic>
      <p:sp>
        <p:nvSpPr>
          <p:cNvPr id="3" name="Oval 2"/>
          <p:cNvSpPr/>
          <p:nvPr/>
        </p:nvSpPr>
        <p:spPr>
          <a:xfrm>
            <a:off x="3657600" y="3048000"/>
            <a:ext cx="1285461" cy="1390265"/>
          </a:xfrm>
          <a:prstGeom prst="ellips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-1620000">
            <a:off x="5486400" y="3319619"/>
            <a:ext cx="1219200" cy="455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52217" y="2194119"/>
            <a:ext cx="1444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33CC"/>
                </a:solidFill>
                <a:latin typeface="+mj-lt"/>
              </a:rPr>
              <a:t>Broca’s</a:t>
            </a:r>
            <a:r>
              <a:rPr lang="en-US" sz="3200" dirty="0">
                <a:solidFill>
                  <a:srgbClr val="0033CC"/>
                </a:solidFill>
                <a:latin typeface="+mj-lt"/>
              </a:rPr>
              <a:t> </a:t>
            </a:r>
            <a:endParaRPr lang="en-US" sz="3200" dirty="0" smtClean="0">
              <a:solidFill>
                <a:srgbClr val="0033CC"/>
              </a:solidFill>
              <a:latin typeface="+mj-lt"/>
            </a:endParaRPr>
          </a:p>
          <a:p>
            <a:r>
              <a:rPr lang="en-US" sz="3200" dirty="0" smtClean="0">
                <a:solidFill>
                  <a:srgbClr val="0033CC"/>
                </a:solidFill>
                <a:latin typeface="+mj-lt"/>
              </a:rPr>
              <a:t>area</a:t>
            </a:r>
            <a:endParaRPr lang="en-US" sz="3200" dirty="0">
              <a:solidFill>
                <a:srgbClr val="0033CC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17140" y="2194119"/>
            <a:ext cx="20537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  <a:latin typeface="+mj-lt"/>
              </a:rPr>
              <a:t>Wernicke’s </a:t>
            </a:r>
          </a:p>
          <a:p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area</a:t>
            </a:r>
            <a:endParaRPr lang="en-US" sz="3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 rot="-1800000">
            <a:off x="5527759" y="3908063"/>
            <a:ext cx="1563757" cy="726998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60703" y="3686787"/>
            <a:ext cx="1415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  <a:latin typeface="+mj-lt"/>
              </a:rPr>
              <a:t>Lexicon</a:t>
            </a:r>
            <a:endParaRPr lang="en-US" sz="3200" b="1" dirty="0">
              <a:solidFill>
                <a:srgbClr val="7030A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409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mirror cells?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 smtClean="0">
                <a:solidFill>
                  <a:srgbClr val="002060"/>
                </a:solidFill>
              </a:rPr>
              <a:t>But the dynamic aspects of the mechanism are still a mystery</a:t>
            </a:r>
          </a:p>
          <a:p>
            <a:r>
              <a:rPr lang="en-US" sz="4000" dirty="0">
                <a:solidFill>
                  <a:srgbClr val="C00000"/>
                </a:solidFill>
              </a:rPr>
              <a:t>The emerging </a:t>
            </a:r>
            <a:r>
              <a:rPr lang="en-US" sz="4000" dirty="0" smtClean="0">
                <a:solidFill>
                  <a:srgbClr val="C00000"/>
                </a:solidFill>
              </a:rPr>
              <a:t>understanding suggests </a:t>
            </a:r>
            <a:r>
              <a:rPr lang="en-US" sz="4000" dirty="0">
                <a:solidFill>
                  <a:srgbClr val="C00000"/>
                </a:solidFill>
              </a:rPr>
              <a:t>that populations of neurons are </a:t>
            </a:r>
            <a:r>
              <a:rPr lang="en-US" sz="4000" dirty="0" smtClean="0">
                <a:solidFill>
                  <a:srgbClr val="C00000"/>
                </a:solidFill>
              </a:rPr>
              <a:t>created on-the-fly to encode syntactic elements, and to “communicate” with each other.</a:t>
            </a:r>
            <a:endParaRPr lang="en-US" sz="4000" dirty="0">
              <a:solidFill>
                <a:srgbClr val="C00000"/>
              </a:solidFill>
            </a:endParaRPr>
          </a:p>
          <a:p>
            <a:r>
              <a:rPr lang="en-US" sz="4000" dirty="0">
                <a:solidFill>
                  <a:srgbClr val="002060"/>
                </a:solidFill>
              </a:rPr>
              <a:t>[</a:t>
            </a:r>
            <a:r>
              <a:rPr lang="en-US" sz="4000" dirty="0" err="1">
                <a:solidFill>
                  <a:srgbClr val="002060"/>
                </a:solidFill>
              </a:rPr>
              <a:t>Friederici</a:t>
            </a:r>
            <a:r>
              <a:rPr lang="en-US" sz="4000" dirty="0">
                <a:solidFill>
                  <a:srgbClr val="002060"/>
                </a:solidFill>
              </a:rPr>
              <a:t> </a:t>
            </a:r>
            <a:r>
              <a:rPr lang="en-US" sz="4000" dirty="0" smtClean="0">
                <a:solidFill>
                  <a:srgbClr val="002060"/>
                </a:solidFill>
              </a:rPr>
              <a:t>p. </a:t>
            </a:r>
            <a:r>
              <a:rPr lang="en-US" sz="4000" dirty="0">
                <a:solidFill>
                  <a:srgbClr val="002060"/>
                </a:solidFill>
              </a:rPr>
              <a:t>134</a:t>
            </a:r>
            <a:r>
              <a:rPr lang="en-US" sz="4000" dirty="0" smtClean="0">
                <a:solidFill>
                  <a:srgbClr val="002060"/>
                </a:solidFill>
              </a:rPr>
              <a:t>] </a:t>
            </a:r>
            <a:r>
              <a:rPr lang="en-US" sz="4000" i="1" dirty="0" smtClean="0">
                <a:solidFill>
                  <a:srgbClr val="C00000"/>
                </a:solidFill>
              </a:rPr>
              <a:t>Hypothesizes “language </a:t>
            </a:r>
            <a:r>
              <a:rPr lang="en-US" sz="4000" i="1" dirty="0">
                <a:solidFill>
                  <a:srgbClr val="C00000"/>
                </a:solidFill>
              </a:rPr>
              <a:t>mirror cells</a:t>
            </a:r>
            <a:r>
              <a:rPr lang="en-US" sz="4000" i="1" dirty="0" smtClean="0">
                <a:solidFill>
                  <a:srgbClr val="C00000"/>
                </a:solidFill>
              </a:rPr>
              <a:t>” 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379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901700" y="927100"/>
            <a:ext cx="7772400" cy="1143000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How does the Mind </a:t>
            </a: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  <a:t>emerge from the Brain? </a:t>
            </a:r>
            <a:br>
              <a:rPr lang="en-US" b="1" i="1" dirty="0">
                <a:solidFill>
                  <a:srgbClr val="0070C0"/>
                </a:solidFill>
                <a:ea typeface="ＭＳ Ｐゴシック" charset="0"/>
                <a:cs typeface="ＭＳ Ｐゴシック" charset="0"/>
              </a:rPr>
            </a:br>
            <a:endParaRPr lang="en-US" b="1" dirty="0">
              <a:solidFill>
                <a:srgbClr val="0070C0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Content Placeholder 2" descr="mage result for kandel schwartz jessell boo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744" y="4687595"/>
            <a:ext cx="2465616" cy="195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bs.twimg.com/media/DOrRXVKWsAEe7E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8" t="9658" r="15903" b="24675"/>
          <a:stretch/>
        </p:blipFill>
        <p:spPr bwMode="auto">
          <a:xfrm>
            <a:off x="1016000" y="2070100"/>
            <a:ext cx="1727200" cy="228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1200000">
            <a:off x="3428999" y="3167743"/>
            <a:ext cx="4669971" cy="21880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0560"/>
            <a:ext cx="5928360" cy="55064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i="1" dirty="0" smtClean="0">
                <a:solidFill>
                  <a:srgbClr val="C00000"/>
                </a:solidFill>
              </a:rPr>
              <a:t>“</a:t>
            </a:r>
            <a:r>
              <a:rPr lang="mr-IN" sz="4000" i="1" dirty="0" smtClean="0">
                <a:solidFill>
                  <a:srgbClr val="C00000"/>
                </a:solidFill>
              </a:rPr>
              <a:t>…</a:t>
            </a:r>
            <a:r>
              <a:rPr lang="en-US" sz="4000" i="1" dirty="0" smtClean="0">
                <a:solidFill>
                  <a:srgbClr val="C00000"/>
                </a:solidFill>
              </a:rPr>
              <a:t>we </a:t>
            </a:r>
            <a:r>
              <a:rPr lang="en-US" sz="4000" i="1" dirty="0">
                <a:solidFill>
                  <a:srgbClr val="C00000"/>
                </a:solidFill>
              </a:rPr>
              <a:t>do not have a logic for the transformation of neural activity into thought </a:t>
            </a:r>
            <a:r>
              <a:rPr lang="en-US" sz="4000" i="1" dirty="0" smtClean="0">
                <a:solidFill>
                  <a:srgbClr val="C00000"/>
                </a:solidFill>
              </a:rPr>
              <a:t>... </a:t>
            </a:r>
            <a:r>
              <a:rPr lang="en-US" sz="4000" i="1" dirty="0">
                <a:solidFill>
                  <a:srgbClr val="C00000"/>
                </a:solidFill>
              </a:rPr>
              <a:t>I view discerning </a:t>
            </a:r>
            <a:r>
              <a:rPr lang="en-US" sz="4000" i="1" dirty="0" smtClean="0">
                <a:solidFill>
                  <a:srgbClr val="C00000"/>
                </a:solidFill>
              </a:rPr>
              <a:t>[this] </a:t>
            </a:r>
            <a:r>
              <a:rPr lang="en-US" sz="4000" i="1" dirty="0">
                <a:solidFill>
                  <a:srgbClr val="C00000"/>
                </a:solidFill>
              </a:rPr>
              <a:t>logic as the most important future direction of </a:t>
            </a:r>
            <a:r>
              <a:rPr lang="en-US" sz="4000" i="1" dirty="0" smtClean="0">
                <a:solidFill>
                  <a:srgbClr val="C00000"/>
                </a:solidFill>
              </a:rPr>
              <a:t>neuroscience</a:t>
            </a:r>
            <a:r>
              <a:rPr lang="mr-IN" sz="4000" i="1" dirty="0" smtClean="0">
                <a:solidFill>
                  <a:srgbClr val="C00000"/>
                </a:solidFill>
              </a:rPr>
              <a:t>…</a:t>
            </a:r>
            <a:r>
              <a:rPr lang="en-US" sz="4000" i="1" dirty="0" smtClean="0">
                <a:solidFill>
                  <a:srgbClr val="C0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sz="3600" i="1" dirty="0" smtClean="0"/>
              <a:t>Neuron</a:t>
            </a:r>
            <a:r>
              <a:rPr lang="en-US" sz="3600" dirty="0" smtClean="0"/>
              <a:t>, Sep 2018</a:t>
            </a:r>
            <a:endParaRPr lang="en-US" sz="3600" dirty="0"/>
          </a:p>
        </p:txBody>
      </p:sp>
      <p:pic>
        <p:nvPicPr>
          <p:cNvPr id="1026" name="Picture 2" descr="igure thumbnail gr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40" y="944880"/>
            <a:ext cx="4145280" cy="523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8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56333-00CC-DE49-8A5E-1FBAE883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So, what kind of formal theory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would qualify as Axel’s logic?</a:t>
            </a:r>
          </a:p>
        </p:txBody>
      </p:sp>
      <p:pic>
        <p:nvPicPr>
          <p:cNvPr id="4" name="Content Placeholder 3" descr="5937020-the-thinker-statue-by-the-french-sculptor-rodin.jpg">
            <a:extLst>
              <a:ext uri="{FF2B5EF4-FFF2-40B4-BE49-F238E27FC236}">
                <a16:creationId xmlns:a16="http://schemas.microsoft.com/office/drawing/2014/main" xmlns="" id="{334C65C6-7D0E-0B40-A1B8-5590A115C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741" y="1825625"/>
            <a:ext cx="29045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9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Computation in the brain: 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What is the right level?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Whole brain?</a:t>
            </a:r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Spiking </a:t>
            </a:r>
            <a:r>
              <a:rPr lang="en-US" sz="3600" dirty="0"/>
              <a:t>neurons and synapses</a:t>
            </a:r>
            <a:r>
              <a:rPr lang="en-US" sz="3600" dirty="0" smtClean="0"/>
              <a:t>?</a:t>
            </a:r>
          </a:p>
          <a:p>
            <a:r>
              <a:rPr lang="en-US" sz="3600" dirty="0"/>
              <a:t>Dendrites</a:t>
            </a:r>
            <a:r>
              <a:rPr lang="en-US" sz="3600" dirty="0" smtClean="0"/>
              <a:t>?</a:t>
            </a:r>
          </a:p>
          <a:p>
            <a:r>
              <a:rPr lang="en-US" sz="3600" dirty="0"/>
              <a:t>Molecules?</a:t>
            </a:r>
          </a:p>
          <a:p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17320" y="2431634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 smtClean="0">
                <a:solidFill>
                  <a:srgbClr val="C00000"/>
                </a:solidFill>
              </a:rPr>
              <a:t>?</a:t>
            </a:r>
            <a:endParaRPr lang="en-US" sz="96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8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How does language happen?</a:t>
            </a:r>
            <a:endParaRPr lang="en-US" dirty="0"/>
          </a:p>
        </p:txBody>
      </p:sp>
      <p:pic>
        <p:nvPicPr>
          <p:cNvPr id="5" name="Content Placeholder 4" descr="1-s2.0-S1364661312002823-gr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r="16340"/>
          <a:stretch>
            <a:fillRect/>
          </a:stretch>
        </p:blipFill>
        <p:spPr>
          <a:xfrm>
            <a:off x="2133600" y="1295401"/>
            <a:ext cx="8229600" cy="4525963"/>
          </a:xfrm>
          <a:ln>
            <a:solidFill>
              <a:srgbClr val="FF0000"/>
            </a:solidFill>
          </a:ln>
        </p:spPr>
      </p:pic>
      <p:sp>
        <p:nvSpPr>
          <p:cNvPr id="3" name="Oval 2"/>
          <p:cNvSpPr/>
          <p:nvPr/>
        </p:nvSpPr>
        <p:spPr>
          <a:xfrm>
            <a:off x="3657600" y="3048000"/>
            <a:ext cx="1524000" cy="1524000"/>
          </a:xfrm>
          <a:prstGeom prst="ellips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15000" y="3024982"/>
            <a:ext cx="1219200" cy="11660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09800" y="4727632"/>
            <a:ext cx="2193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33CC"/>
                </a:solidFill>
                <a:latin typeface="+mj-lt"/>
              </a:rPr>
              <a:t>Broca’s</a:t>
            </a:r>
            <a:r>
              <a:rPr lang="en-US" sz="3200" dirty="0">
                <a:solidFill>
                  <a:srgbClr val="0033CC"/>
                </a:solidFill>
                <a:latin typeface="+mj-lt"/>
              </a:rPr>
              <a:t> area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1" y="4419601"/>
            <a:ext cx="28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+mj-lt"/>
              </a:rPr>
              <a:t>Wernicke’s area</a:t>
            </a:r>
          </a:p>
        </p:txBody>
      </p:sp>
    </p:spTree>
    <p:extLst>
      <p:ext uri="{BB962C8B-B14F-4D97-AF65-F5344CB8AC3E}">
        <p14:creationId xmlns:p14="http://schemas.microsoft.com/office/powerpoint/2010/main" val="179862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assembly hypothesis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There is an </a:t>
            </a:r>
            <a:r>
              <a:rPr lang="en-US" sz="3600" dirty="0" smtClean="0">
                <a:solidFill>
                  <a:srgbClr val="C00000"/>
                </a:solidFill>
              </a:rPr>
              <a:t>intermediate level </a:t>
            </a:r>
            <a:r>
              <a:rPr lang="en-US" sz="3600" dirty="0" smtClean="0"/>
              <a:t>of brain computation</a:t>
            </a:r>
          </a:p>
          <a:p>
            <a:r>
              <a:rPr lang="en-US" sz="3600" dirty="0" smtClean="0"/>
              <a:t>Call it </a:t>
            </a:r>
            <a:r>
              <a:rPr lang="en-US" sz="3600" dirty="0" smtClean="0">
                <a:solidFill>
                  <a:srgbClr val="C00000"/>
                </a:solidFill>
              </a:rPr>
              <a:t>the Assembly Calculus</a:t>
            </a:r>
          </a:p>
          <a:p>
            <a:r>
              <a:rPr lang="en-US" sz="3600" dirty="0" smtClean="0"/>
              <a:t>It is implicated in </a:t>
            </a:r>
            <a:r>
              <a:rPr lang="en-US" sz="3600" dirty="0" smtClean="0">
                <a:solidFill>
                  <a:srgbClr val="C00000"/>
                </a:solidFill>
              </a:rPr>
              <a:t>higher cognitive functions </a:t>
            </a:r>
            <a:r>
              <a:rPr lang="en-US" sz="3600" dirty="0" smtClean="0"/>
              <a:t>such as reasoning, planning, language, story-telling, math, music, 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Assemblies of neurons are its basic </a:t>
            </a:r>
            <a:r>
              <a:rPr lang="en-US" sz="3600" dirty="0" smtClean="0">
                <a:solidFill>
                  <a:srgbClr val="C00000"/>
                </a:solidFill>
              </a:rPr>
              <a:t>representation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its main “data structure”</a:t>
            </a:r>
          </a:p>
        </p:txBody>
      </p:sp>
    </p:spTree>
    <p:extLst>
      <p:ext uri="{BB962C8B-B14F-4D97-AF65-F5344CB8AC3E}">
        <p14:creationId xmlns:p14="http://schemas.microsoft.com/office/powerpoint/2010/main" val="15203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Assembly </a:t>
            </a:r>
            <a:r>
              <a:rPr lang="en-US" b="1" dirty="0" smtClean="0"/>
              <a:t>(or </a:t>
            </a:r>
            <a:r>
              <a:rPr lang="en-US" b="1" i="1" dirty="0" smtClean="0"/>
              <a:t>ensemble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[Hebb 1949, Harris 2003, 2005; </a:t>
            </a:r>
            <a:r>
              <a:rPr lang="en-US" sz="3600" dirty="0" err="1" smtClean="0"/>
              <a:t>Buzsaki</a:t>
            </a:r>
            <a:r>
              <a:rPr lang="en-US" sz="3600" dirty="0" smtClean="0"/>
              <a:t> 2008, 2010, </a:t>
            </a:r>
            <a:r>
              <a:rPr lang="en-US" sz="3600" dirty="0" err="1" smtClean="0"/>
              <a:t>Yuste</a:t>
            </a:r>
            <a:r>
              <a:rPr lang="en-US" sz="3600" dirty="0" smtClean="0"/>
              <a:t> et al. </a:t>
            </a:r>
            <a:r>
              <a:rPr lang="en-US" sz="3600" dirty="0" smtClean="0"/>
              <a:t>2019</a:t>
            </a:r>
            <a:r>
              <a:rPr lang="en-US" sz="3600" dirty="0" smtClean="0"/>
              <a:t>,</a:t>
            </a:r>
            <a:r>
              <a:rPr lang="mr-IN" sz="3600" dirty="0" smtClean="0"/>
              <a:t>…</a:t>
            </a:r>
            <a:r>
              <a:rPr lang="en-US" sz="3600" dirty="0" smtClean="0"/>
              <a:t>]</a:t>
            </a:r>
            <a:endParaRPr lang="en-US" sz="3600" dirty="0" smtClean="0"/>
          </a:p>
          <a:p>
            <a:r>
              <a:rPr lang="en-US" sz="3600" dirty="0" smtClean="0"/>
              <a:t>A large </a:t>
            </a:r>
            <a:r>
              <a:rPr lang="en-US" sz="3600" b="1" i="1" dirty="0" smtClean="0">
                <a:solidFill>
                  <a:srgbClr val="0070C0"/>
                </a:solidFill>
              </a:rPr>
              <a:t>and densely </a:t>
            </a:r>
            <a:r>
              <a:rPr lang="en-US" sz="3600" b="1" i="1" dirty="0" err="1" smtClean="0">
                <a:solidFill>
                  <a:srgbClr val="0070C0"/>
                </a:solidFill>
              </a:rPr>
              <a:t>intraconnected</a:t>
            </a:r>
            <a:r>
              <a:rPr lang="en-US" sz="3600" b="1" i="1" dirty="0" smtClean="0">
                <a:solidFill>
                  <a:srgbClr val="0070C0"/>
                </a:solidFill>
              </a:rPr>
              <a:t> </a:t>
            </a:r>
            <a:r>
              <a:rPr lang="en-US" sz="3600" dirty="0" smtClean="0"/>
              <a:t>set </a:t>
            </a:r>
            <a:r>
              <a:rPr lang="en-US" sz="3600" dirty="0"/>
              <a:t>of </a:t>
            </a:r>
            <a:r>
              <a:rPr lang="en-US" sz="3600" dirty="0" smtClean="0"/>
              <a:t>excitatory </a:t>
            </a:r>
            <a:r>
              <a:rPr lang="en-US" sz="3600" dirty="0"/>
              <a:t>neurons in a brain area whose firing (in a pattern) is tantamount to our thinking of a particular memory, concept, name, word, episode, etc</a:t>
            </a:r>
            <a:r>
              <a:rPr lang="en-US" sz="3600" dirty="0" smtClean="0"/>
              <a:t>.</a:t>
            </a:r>
          </a:p>
          <a:p>
            <a:r>
              <a:rPr lang="en-US" sz="3600" b="1" dirty="0" smtClean="0">
                <a:solidFill>
                  <a:srgbClr val="FF0000"/>
                </a:solidFill>
              </a:rPr>
              <a:t>G. </a:t>
            </a:r>
            <a:r>
              <a:rPr lang="en-US" sz="3600" b="1" dirty="0" err="1" smtClean="0">
                <a:solidFill>
                  <a:srgbClr val="FF0000"/>
                </a:solidFill>
              </a:rPr>
              <a:t>Buzsaki</a:t>
            </a:r>
            <a:r>
              <a:rPr lang="en-US" sz="3600" b="1" dirty="0" smtClean="0">
                <a:solidFill>
                  <a:srgbClr val="FF0000"/>
                </a:solidFill>
              </a:rPr>
              <a:t> 2020: “assemblies are the alphabet of the brain”</a:t>
            </a:r>
          </a:p>
        </p:txBody>
      </p:sp>
    </p:spTree>
    <p:extLst>
      <p:ext uri="{BB962C8B-B14F-4D97-AF65-F5344CB8AC3E}">
        <p14:creationId xmlns:p14="http://schemas.microsoft.com/office/powerpoint/2010/main" val="20817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Back to the </a:t>
            </a:r>
            <a:r>
              <a:rPr lang="en-US" b="1" dirty="0" smtClean="0"/>
              <a:t>assembly hypothesis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4781300"/>
          </a:xfrm>
        </p:spPr>
        <p:txBody>
          <a:bodyPr>
            <a:normAutofit lnSpcReduction="10000"/>
          </a:bodyPr>
          <a:lstStyle/>
          <a:p>
            <a:endParaRPr lang="en-US" sz="3600" dirty="0" smtClean="0"/>
          </a:p>
          <a:p>
            <a:r>
              <a:rPr lang="en-US" sz="3600" dirty="0" smtClean="0">
                <a:solidFill>
                  <a:srgbClr val="C00000"/>
                </a:solidFill>
              </a:rPr>
              <a:t>What are the operations of the Assembly Calculus?</a:t>
            </a:r>
          </a:p>
          <a:p>
            <a:r>
              <a:rPr lang="en-US" sz="3600" dirty="0" smtClean="0"/>
              <a:t>Projection</a:t>
            </a:r>
          </a:p>
          <a:p>
            <a:r>
              <a:rPr lang="en-US" sz="3600" dirty="0" smtClean="0"/>
              <a:t>Association</a:t>
            </a:r>
          </a:p>
          <a:p>
            <a:r>
              <a:rPr lang="en-US" sz="3600" dirty="0" smtClean="0"/>
              <a:t>Pattern completion</a:t>
            </a:r>
          </a:p>
          <a:p>
            <a:r>
              <a:rPr lang="en-US" sz="3600" dirty="0" smtClean="0"/>
              <a:t>Merge</a:t>
            </a:r>
          </a:p>
          <a:p>
            <a:r>
              <a:rPr lang="en-US" sz="3600" dirty="0" smtClean="0"/>
              <a:t>Reciprocal projection</a:t>
            </a:r>
          </a:p>
          <a:p>
            <a:r>
              <a:rPr lang="en-US" sz="3600" dirty="0" smtClean="0"/>
              <a:t>...plus a few control commands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9455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 bwMode="auto">
          <a:xfrm>
            <a:off x="8382000" y="2743200"/>
            <a:ext cx="914400" cy="9144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083423" y="2743200"/>
            <a:ext cx="914400" cy="9144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accent2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739467" y="1777999"/>
            <a:ext cx="33867" cy="3386667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51848" y="365125"/>
            <a:ext cx="10515600" cy="1325563"/>
          </a:xfrm>
        </p:spPr>
        <p:txBody>
          <a:bodyPr/>
          <a:lstStyle/>
          <a:p>
            <a:r>
              <a:rPr lang="en-US" smtClean="0"/>
              <a:t>Projection of an assembly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56713" y="1777999"/>
            <a:ext cx="1250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</a:t>
            </a:r>
            <a:r>
              <a:rPr lang="en-US" sz="3200" dirty="0" smtClean="0">
                <a:solidFill>
                  <a:srgbClr val="0070C0"/>
                </a:solidFill>
              </a:rPr>
              <a:t>rea A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1433" y="1747519"/>
            <a:ext cx="1243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</a:t>
            </a:r>
            <a:r>
              <a:rPr lang="en-US" sz="3200" dirty="0" smtClean="0">
                <a:solidFill>
                  <a:srgbClr val="0070C0"/>
                </a:solidFill>
              </a:rPr>
              <a:t>rea B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5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8" grpId="1" animBg="1"/>
      <p:bldP spid="8" grpId="2" animBg="1"/>
      <p:bldP spid="8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403"/>
            <a:ext cx="10515600" cy="1325563"/>
          </a:xfrm>
        </p:spPr>
        <p:txBody>
          <a:bodyPr/>
          <a:lstStyle/>
          <a:p>
            <a:r>
              <a:rPr lang="en-US" dirty="0" smtClean="0"/>
              <a:t>How fruit flies remember smells </a:t>
            </a:r>
            <a:endParaRPr lang="en-US" dirty="0"/>
          </a:p>
        </p:txBody>
      </p:sp>
      <p:pic>
        <p:nvPicPr>
          <p:cNvPr id="1026" name="Picture 2" descr="http://science.sciencemag.org/content/sci/358/6364/793/F1.large.jpg?width=800&amp;height=600&amp;carouse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 b="42492"/>
          <a:stretch/>
        </p:blipFill>
        <p:spPr bwMode="auto">
          <a:xfrm>
            <a:off x="2349591" y="1489966"/>
            <a:ext cx="6937284" cy="392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52928" y="1670714"/>
            <a:ext cx="30390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</a:rPr>
              <a:t>r</a:t>
            </a:r>
            <a:r>
              <a:rPr lang="en-US" sz="3600" b="1" i="1" dirty="0" smtClean="0">
                <a:solidFill>
                  <a:srgbClr val="C00000"/>
                </a:solidFill>
              </a:rPr>
              <a:t>andom</a:t>
            </a:r>
          </a:p>
          <a:p>
            <a:r>
              <a:rPr lang="en-US" sz="3600" b="1" i="1" dirty="0">
                <a:solidFill>
                  <a:srgbClr val="C00000"/>
                </a:solidFill>
              </a:rPr>
              <a:t>p</a:t>
            </a:r>
            <a:r>
              <a:rPr lang="en-US" sz="3600" b="1" i="1" dirty="0" smtClean="0">
                <a:solidFill>
                  <a:srgbClr val="C00000"/>
                </a:solidFill>
              </a:rPr>
              <a:t>rojection</a:t>
            </a:r>
          </a:p>
          <a:p>
            <a:r>
              <a:rPr lang="en-US" sz="3600" dirty="0">
                <a:solidFill>
                  <a:srgbClr val="0070C0"/>
                </a:solidFill>
              </a:rPr>
              <a:t>f</a:t>
            </a:r>
            <a:r>
              <a:rPr lang="en-US" sz="3600" dirty="0" smtClean="0">
                <a:solidFill>
                  <a:srgbClr val="0070C0"/>
                </a:solidFill>
              </a:rPr>
              <a:t>ollowed by </a:t>
            </a:r>
            <a:r>
              <a:rPr lang="en-US" sz="3600" b="1" i="1" dirty="0" smtClean="0">
                <a:solidFill>
                  <a:srgbClr val="C00000"/>
                </a:solidFill>
              </a:rPr>
              <a:t>cap (RP&amp;C):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100 winners 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(out of 2000)</a:t>
            </a:r>
          </a:p>
          <a:p>
            <a:r>
              <a:rPr lang="en-US" sz="3600" dirty="0">
                <a:solidFill>
                  <a:srgbClr val="0070C0"/>
                </a:solidFill>
              </a:rPr>
              <a:t>t</a:t>
            </a:r>
            <a:r>
              <a:rPr lang="en-US" sz="3600" dirty="0" smtClean="0">
                <a:solidFill>
                  <a:srgbClr val="0070C0"/>
                </a:solidFill>
              </a:rPr>
              <a:t>ake all</a:t>
            </a:r>
          </a:p>
        </p:txBody>
      </p:sp>
    </p:spTree>
    <p:extLst>
      <p:ext uri="{BB962C8B-B14F-4D97-AF65-F5344CB8AC3E}">
        <p14:creationId xmlns:p14="http://schemas.microsoft.com/office/powerpoint/2010/main" val="8520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403"/>
            <a:ext cx="10515600" cy="1325563"/>
          </a:xfrm>
        </p:spPr>
        <p:txBody>
          <a:bodyPr/>
          <a:lstStyle/>
          <a:p>
            <a:r>
              <a:rPr lang="en-US" dirty="0" smtClean="0"/>
              <a:t>How fruit flies remember smells  </a:t>
            </a:r>
            <a:endParaRPr lang="en-US" dirty="0"/>
          </a:p>
        </p:txBody>
      </p:sp>
      <p:pic>
        <p:nvPicPr>
          <p:cNvPr id="1026" name="Picture 2" descr="http://science.sciencemag.org/content/sci/358/6364/793/F1.large.jpg?width=800&amp;height=600&amp;carouse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 b="42492"/>
          <a:stretch/>
        </p:blipFill>
        <p:spPr bwMode="auto">
          <a:xfrm>
            <a:off x="2349591" y="1489966"/>
            <a:ext cx="6937284" cy="392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52928" y="1670714"/>
            <a:ext cx="30390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Q: but wait a minute! Is this 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a random </a:t>
            </a:r>
          </a:p>
          <a:p>
            <a:r>
              <a:rPr lang="en-US" sz="3600" dirty="0">
                <a:solidFill>
                  <a:srgbClr val="0070C0"/>
                </a:solidFill>
              </a:rPr>
              <a:t>b</a:t>
            </a:r>
            <a:r>
              <a:rPr lang="en-US" sz="3600" dirty="0" smtClean="0">
                <a:solidFill>
                  <a:srgbClr val="0070C0"/>
                </a:solidFill>
              </a:rPr>
              <a:t>ipartite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graph?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27711" y="1985125"/>
            <a:ext cx="736577" cy="287983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6357939" y="2050934"/>
            <a:ext cx="2561628" cy="6351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5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A:  </a:t>
            </a:r>
            <a:r>
              <a:rPr lang="en-US" sz="2800" b="1" i="1" dirty="0" smtClean="0"/>
              <a:t>Random convergence of olfactory input in the Drosophila mushroom body</a:t>
            </a:r>
            <a:r>
              <a:rPr lang="en-US" sz="2800" dirty="0"/>
              <a:t> </a:t>
            </a:r>
            <a:r>
              <a:rPr lang="en-US" sz="2800" dirty="0" smtClean="0"/>
              <a:t>by S. Caron, V. </a:t>
            </a:r>
            <a:r>
              <a:rPr lang="en-US" sz="2800" dirty="0" err="1" smtClean="0"/>
              <a:t>Ruta</a:t>
            </a:r>
            <a:r>
              <a:rPr lang="en-US" sz="2800" dirty="0" smtClean="0"/>
              <a:t>, L. Abbott, R. Axel,2013 </a:t>
            </a:r>
            <a:endParaRPr lang="en-US" sz="2800" dirty="0"/>
          </a:p>
        </p:txBody>
      </p:sp>
      <p:pic>
        <p:nvPicPr>
          <p:cNvPr id="3078" name="Picture 6" descr="ig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41" y="1789886"/>
            <a:ext cx="7594235" cy="48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9124" y="1825621"/>
            <a:ext cx="27670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Bottom line:</a:t>
            </a:r>
          </a:p>
          <a:p>
            <a:r>
              <a:rPr lang="en-US" sz="3200" dirty="0">
                <a:solidFill>
                  <a:srgbClr val="0070C0"/>
                </a:solidFill>
              </a:rPr>
              <a:t>l</a:t>
            </a:r>
            <a:r>
              <a:rPr lang="en-US" sz="3200" dirty="0" smtClean="0">
                <a:solidFill>
                  <a:srgbClr val="0070C0"/>
                </a:solidFill>
              </a:rPr>
              <a:t>ooks like a random bipartite graph, 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except that the degree distribution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of the LHS is not uniform</a:t>
            </a:r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88" y="365125"/>
            <a:ext cx="10515600" cy="1325563"/>
          </a:xfrm>
        </p:spPr>
        <p:txBody>
          <a:bodyPr/>
          <a:lstStyle/>
          <a:p>
            <a:r>
              <a:rPr lang="en-US" dirty="0" smtClean="0"/>
              <a:t>RP&amp;C</a:t>
            </a:r>
            <a:endParaRPr lang="en-US" dirty="0"/>
          </a:p>
        </p:txBody>
      </p:sp>
      <p:pic>
        <p:nvPicPr>
          <p:cNvPr id="6146" name="Picture 2" descr="ormal distribution model of the noise distribution process fit to the segment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2" t="26505" r="9737" b="11274"/>
          <a:stretch/>
        </p:blipFill>
        <p:spPr bwMode="auto">
          <a:xfrm>
            <a:off x="2328862" y="2900363"/>
            <a:ext cx="7886701" cy="27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8329613" y="4572000"/>
            <a:ext cx="14287" cy="112871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315325" y="4572000"/>
            <a:ext cx="600075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01148" y="4629134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k</a:t>
            </a:r>
            <a:endParaRPr lang="en-US" sz="3200" i="1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829678" y="5024600"/>
            <a:ext cx="450053" cy="47148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8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much for the fruit fly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0" y="4002088"/>
            <a:ext cx="6005513" cy="1474788"/>
          </a:xfrm>
        </p:spPr>
        <p:txBody>
          <a:bodyPr>
            <a:normAutofit fontScale="92500"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Q: Does something homologous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C00000"/>
                </a:solidFill>
              </a:rPr>
              <a:t>   happen in mammals?</a:t>
            </a:r>
          </a:p>
        </p:txBody>
      </p:sp>
      <p:pic>
        <p:nvPicPr>
          <p:cNvPr id="7170" name="Picture 2" descr="mage result for fruit f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9288"/>
            <a:ext cx="5048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827" y="365125"/>
            <a:ext cx="8559800" cy="507695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081469" y="365125"/>
            <a:ext cx="2375065" cy="148441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5298" y="5227764"/>
            <a:ext cx="110323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K. Franks, M. Russo, S. </a:t>
            </a:r>
            <a:r>
              <a:rPr lang="en-US" sz="3200" dirty="0" err="1" smtClean="0">
                <a:solidFill>
                  <a:srgbClr val="0070C0"/>
                </a:solidFill>
              </a:rPr>
              <a:t>Sosulki</a:t>
            </a:r>
            <a:r>
              <a:rPr lang="en-US" sz="3200" dirty="0" smtClean="0">
                <a:solidFill>
                  <a:srgbClr val="0070C0"/>
                </a:solidFill>
              </a:rPr>
              <a:t>, A. Mulligan, S. </a:t>
            </a:r>
            <a:r>
              <a:rPr lang="en-US" sz="3200" dirty="0" err="1" smtClean="0">
                <a:solidFill>
                  <a:srgbClr val="0070C0"/>
                </a:solidFill>
              </a:rPr>
              <a:t>Siegelbaum</a:t>
            </a:r>
            <a:r>
              <a:rPr lang="en-US" sz="3200" dirty="0" smtClean="0">
                <a:solidFill>
                  <a:srgbClr val="0070C0"/>
                </a:solidFill>
              </a:rPr>
              <a:t>, R. Axel</a:t>
            </a:r>
          </a:p>
          <a:p>
            <a:r>
              <a:rPr lang="en-US" sz="3200" dirty="0" smtClean="0">
                <a:solidFill>
                  <a:srgbClr val="0070C0"/>
                </a:solidFill>
              </a:rPr>
              <a:t>“Recurrent Circuitry Dynamically Shapes the Activation of Piriform Cortex,” Neuron October 2011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56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y Only U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88" y="0"/>
            <a:ext cx="46797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7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Big</a:t>
            </a:r>
            <a:r>
              <a:rPr lang="en-US" dirty="0" smtClean="0"/>
              <a:t> difference: The mammalian brain has </a:t>
            </a:r>
            <a:r>
              <a:rPr lang="en-US" b="1" i="1" dirty="0" smtClean="0">
                <a:solidFill>
                  <a:srgbClr val="C00000"/>
                </a:solidFill>
              </a:rPr>
              <a:t>recurrent</a:t>
            </a:r>
            <a:r>
              <a:rPr lang="en-US" dirty="0" smtClean="0"/>
              <a:t> connections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4" y="1690688"/>
            <a:ext cx="10658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i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rgbClr val="0070C0"/>
                </a:solidFill>
                <a:ea typeface="American Typewriter" charset="0"/>
                <a:cs typeface="American Typewriter" charset="0"/>
              </a:rPr>
              <a:t>           From </a:t>
            </a:r>
            <a:r>
              <a:rPr lang="en-US" sz="3200" b="1" dirty="0">
                <a:solidFill>
                  <a:srgbClr val="0070C0"/>
                </a:solidFill>
                <a:ea typeface="American Typewriter" charset="0"/>
                <a:cs typeface="American Typewriter" charset="0"/>
              </a:rPr>
              <a:t>the </a:t>
            </a:r>
            <a:r>
              <a:rPr lang="en-US" sz="3200" b="1" i="1" dirty="0">
                <a:solidFill>
                  <a:srgbClr val="0070C0"/>
                </a:solidFill>
                <a:ea typeface="American Typewriter" charset="0"/>
                <a:cs typeface="American Typewriter" charset="0"/>
              </a:rPr>
              <a:t>Discussion</a:t>
            </a:r>
            <a:r>
              <a:rPr lang="en-US" sz="3200" b="1" dirty="0">
                <a:solidFill>
                  <a:srgbClr val="0070C0"/>
                </a:solidFill>
                <a:ea typeface="American Typewriter" charset="0"/>
                <a:cs typeface="American Typewriter" charset="0"/>
              </a:rPr>
              <a:t> section of Franks </a:t>
            </a:r>
            <a:r>
              <a:rPr lang="en-US" sz="3200" b="1" i="1" dirty="0">
                <a:solidFill>
                  <a:srgbClr val="0070C0"/>
                </a:solidFill>
                <a:ea typeface="American Typewriter" charset="0"/>
                <a:cs typeface="American Typewriter" charset="0"/>
              </a:rPr>
              <a:t>et al</a:t>
            </a:r>
            <a:r>
              <a:rPr lang="en-US" sz="3200" b="1" i="1" dirty="0" smtClean="0">
                <a:solidFill>
                  <a:srgbClr val="0070C0"/>
                </a:solidFill>
                <a:ea typeface="American Typewriter" charset="0"/>
                <a:cs typeface="American Typewriter" charset="0"/>
              </a:rPr>
              <a:t>.:</a:t>
            </a:r>
            <a:endParaRPr lang="en-US" sz="3200" b="1" i="1" dirty="0" smtClean="0">
              <a:solidFill>
                <a:srgbClr val="0070C0"/>
              </a:solidFill>
              <a:ea typeface="American Typewriter" charset="0"/>
              <a:cs typeface="American Typewriter" charset="0"/>
            </a:endParaRPr>
          </a:p>
          <a:p>
            <a:pPr marL="0" indent="0">
              <a:buNone/>
            </a:pPr>
            <a:r>
              <a:rPr lang="en-US" sz="3200" i="1" dirty="0" smtClean="0">
                <a:solidFill>
                  <a:schemeClr val="tx2"/>
                </a:solidFill>
              </a:rPr>
              <a:t>An </a:t>
            </a:r>
            <a:r>
              <a:rPr lang="en-US" sz="3200" i="1" dirty="0">
                <a:solidFill>
                  <a:schemeClr val="tx2"/>
                </a:solidFill>
              </a:rPr>
              <a:t>odorant may </a:t>
            </a:r>
            <a:r>
              <a:rPr lang="en-US" sz="3200" i="1" dirty="0" smtClean="0">
                <a:solidFill>
                  <a:schemeClr val="tx2"/>
                </a:solidFill>
              </a:rPr>
              <a:t>[cause] a </a:t>
            </a:r>
            <a:r>
              <a:rPr lang="en-US" sz="3200" i="1" dirty="0">
                <a:solidFill>
                  <a:schemeClr val="tx2"/>
                </a:solidFill>
              </a:rPr>
              <a:t>small subset </a:t>
            </a:r>
            <a:r>
              <a:rPr lang="en-US" sz="3200" i="1" dirty="0" smtClean="0">
                <a:solidFill>
                  <a:schemeClr val="tx2"/>
                </a:solidFill>
              </a:rPr>
              <a:t>of [PC] neurons [to fire]. </a:t>
            </a:r>
          </a:p>
          <a:p>
            <a:pPr marL="0" indent="0">
              <a:buNone/>
            </a:pPr>
            <a:r>
              <a:rPr lang="en-US" sz="32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Inhibition triggered by this activity will prevent further firing</a:t>
            </a:r>
          </a:p>
          <a:p>
            <a:pPr marL="0" indent="0">
              <a:buNone/>
            </a:pPr>
            <a:r>
              <a:rPr lang="en-US" sz="3200" i="1" dirty="0" smtClean="0">
                <a:solidFill>
                  <a:srgbClr val="FF0000"/>
                </a:solidFill>
              </a:rPr>
              <a:t>This </a:t>
            </a:r>
            <a:r>
              <a:rPr lang="en-US" sz="3200" i="1" dirty="0">
                <a:solidFill>
                  <a:srgbClr val="FF0000"/>
                </a:solidFill>
              </a:rPr>
              <a:t>small fraction of ... cells would then generate sufficient recurrent excitation to recruit a larger population of neurons</a:t>
            </a:r>
            <a:r>
              <a:rPr lang="en-US" sz="3200" i="1" dirty="0" smtClean="0">
                <a:solidFill>
                  <a:srgbClr val="FF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 sz="3200" i="1" dirty="0" smtClean="0">
                <a:solidFill>
                  <a:srgbClr val="008000"/>
                </a:solidFill>
              </a:rPr>
              <a:t>In </a:t>
            </a:r>
            <a:r>
              <a:rPr lang="en-US" sz="3200" i="1" dirty="0">
                <a:solidFill>
                  <a:srgbClr val="008000"/>
                </a:solidFill>
              </a:rPr>
              <a:t>the extreme, some cells could receive enough recurrent input to fire … without receiving [initial] input</a:t>
            </a:r>
            <a:r>
              <a:rPr lang="mr-IN" sz="3200" i="1" dirty="0">
                <a:solidFill>
                  <a:srgbClr val="008000"/>
                </a:solidFill>
              </a:rPr>
              <a:t>…</a:t>
            </a:r>
            <a:endParaRPr lang="en-US" sz="3200" i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0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2136"/>
            <a:ext cx="10515600" cy="1325563"/>
          </a:xfrm>
        </p:spPr>
        <p:txBody>
          <a:bodyPr/>
          <a:lstStyle/>
          <a:p>
            <a:r>
              <a:rPr lang="en-US" dirty="0" smtClean="0"/>
              <a:t>In pictures</a:t>
            </a:r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57813" y="1690688"/>
            <a:ext cx="0" cy="4752975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57413" y="3243263"/>
            <a:ext cx="1785937" cy="1728787"/>
          </a:xfrm>
          <a:prstGeom prst="ellipse">
            <a:avLst/>
          </a:pr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15139" y="3136900"/>
            <a:ext cx="1785937" cy="1728787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15139" y="3893453"/>
            <a:ext cx="1785937" cy="17287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08107" y="3674271"/>
            <a:ext cx="1785937" cy="1728787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283065" y="2254760"/>
            <a:ext cx="2763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Also, </a:t>
            </a:r>
            <a:r>
              <a:rPr lang="en-US" sz="3600" dirty="0" err="1" smtClean="0"/>
              <a:t>Hebbian</a:t>
            </a:r>
            <a:endParaRPr lang="en-US" sz="3600" dirty="0" smtClean="0"/>
          </a:p>
          <a:p>
            <a:r>
              <a:rPr lang="en-US" sz="3600" dirty="0" smtClean="0"/>
              <a:t>plasticity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46985" y="1482150"/>
            <a:ext cx="2644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</a:t>
            </a:r>
            <a:r>
              <a:rPr lang="en-US" sz="3600" dirty="0" smtClean="0"/>
              <a:t>et of spiking</a:t>
            </a:r>
          </a:p>
          <a:p>
            <a:r>
              <a:rPr lang="en-US" sz="3600" dirty="0" smtClean="0"/>
              <a:t>neurons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76600" y="2545080"/>
            <a:ext cx="472440" cy="69818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66587" y="5622240"/>
            <a:ext cx="2134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</a:t>
            </a:r>
            <a:r>
              <a:rPr lang="en-US" sz="3600" dirty="0" smtClean="0">
                <a:solidFill>
                  <a:srgbClr val="FF0000"/>
                </a:solidFill>
              </a:rPr>
              <a:t>ew RC&amp;P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3474" y="2369958"/>
            <a:ext cx="123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00B0F0"/>
                </a:solidFill>
              </a:rPr>
              <a:t>RP&amp;C</a:t>
            </a:r>
            <a:endParaRPr lang="en-US" sz="3600" dirty="0" smtClean="0">
              <a:solidFill>
                <a:srgbClr val="00B0F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94044" y="3669294"/>
            <a:ext cx="2347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t</a:t>
            </a:r>
            <a:r>
              <a:rPr lang="en-US" sz="3600" dirty="0" smtClean="0">
                <a:solidFill>
                  <a:srgbClr val="92D050"/>
                </a:solidFill>
              </a:rPr>
              <a:t>hird RC&amp;P,</a:t>
            </a:r>
          </a:p>
          <a:p>
            <a:r>
              <a:rPr lang="en-US" sz="3600" dirty="0">
                <a:solidFill>
                  <a:srgbClr val="92D050"/>
                </a:solidFill>
              </a:rPr>
              <a:t>a</a:t>
            </a:r>
            <a:r>
              <a:rPr lang="en-US" sz="3600" dirty="0" smtClean="0">
                <a:solidFill>
                  <a:srgbClr val="92D050"/>
                </a:solidFill>
              </a:rPr>
              <a:t>nd so on</a:t>
            </a:r>
            <a:r>
              <a:rPr lang="mr-IN" sz="3600" dirty="0" smtClean="0">
                <a:solidFill>
                  <a:srgbClr val="92D050"/>
                </a:solidFill>
              </a:rPr>
              <a:t>…</a:t>
            </a:r>
            <a:endParaRPr lang="en-US" sz="3600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 animBg="1"/>
      <p:bldP spid="9" grpId="1" animBg="1"/>
      <p:bldP spid="11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1787525"/>
            <a:ext cx="10515600" cy="1887421"/>
          </a:xfrm>
        </p:spPr>
        <p:txBody>
          <a:bodyPr>
            <a:normAutofit/>
          </a:bodyPr>
          <a:lstStyle/>
          <a:p>
            <a:r>
              <a:rPr lang="en-US" dirty="0" smtClean="0"/>
              <a:t>Does this process converge?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90015" y="3888368"/>
            <a:ext cx="3736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Bauhaus 93" charset="0"/>
                <a:ea typeface="Bauhaus 93" charset="0"/>
                <a:cs typeface="Bauhaus 93" charset="0"/>
              </a:rPr>
              <a:t>m</a:t>
            </a:r>
            <a:r>
              <a:rPr lang="en-US" sz="4800" dirty="0" smtClean="0">
                <a:solidFill>
                  <a:srgbClr val="C00000"/>
                </a:solidFill>
                <a:latin typeface="Bauhaus 93" charset="0"/>
                <a:ea typeface="Bauhaus 93" charset="0"/>
                <a:cs typeface="Bauhaus 93" charset="0"/>
              </a:rPr>
              <a:t>ath model?</a:t>
            </a:r>
            <a:endParaRPr lang="en-US" sz="4800" dirty="0">
              <a:solidFill>
                <a:srgbClr val="C00000"/>
              </a:solidFill>
              <a:latin typeface="Bauhaus 93" charset="0"/>
              <a:ea typeface="Bauhaus 93" charset="0"/>
              <a:cs typeface="Bauhaus 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19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mathematical model of the 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smtClean="0"/>
              <a:t>Finite number of brain regions</a:t>
            </a:r>
          </a:p>
          <a:p>
            <a:pPr marL="0" indent="0">
              <a:buNone/>
            </a:pPr>
            <a:r>
              <a:rPr lang="en-US" sz="3600" dirty="0"/>
              <a:t>E</a:t>
            </a:r>
            <a:r>
              <a:rPr lang="en-US" sz="3600" dirty="0" smtClean="0"/>
              <a:t>ach contains n neurons</a:t>
            </a:r>
          </a:p>
          <a:p>
            <a:pPr marL="0" indent="0">
              <a:buNone/>
            </a:pPr>
            <a:r>
              <a:rPr lang="en-US" sz="3600" dirty="0" smtClean="0"/>
              <a:t>Inhibition: only k fire</a:t>
            </a:r>
          </a:p>
          <a:p>
            <a:pPr marL="0" indent="0">
              <a:buNone/>
            </a:pPr>
            <a:r>
              <a:rPr lang="en-US" sz="3600" dirty="0" smtClean="0"/>
              <a:t>Some pairs of areas are </a:t>
            </a:r>
          </a:p>
          <a:p>
            <a:pPr marL="0" indent="0">
              <a:buNone/>
            </a:pPr>
            <a:r>
              <a:rPr lang="en-US" sz="3600" dirty="0" smtClean="0"/>
              <a:t>  connected by directed </a:t>
            </a:r>
            <a:r>
              <a:rPr lang="en-US" sz="3600" b="1" dirty="0" err="1" smtClean="0">
                <a:solidFill>
                  <a:srgbClr val="FF0000"/>
                </a:solidFill>
              </a:rPr>
              <a:t>B</a:t>
            </a:r>
            <a:r>
              <a:rPr lang="en-US" sz="3600" b="1" baseline="-25000" dirty="0" err="1" smtClean="0">
                <a:solidFill>
                  <a:srgbClr val="FF0000"/>
                </a:solidFill>
              </a:rPr>
              <a:t>n,p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 smtClean="0"/>
              <a:t>  (= bipartite </a:t>
            </a:r>
            <a:r>
              <a:rPr lang="en-US" sz="3600" dirty="0" err="1" smtClean="0"/>
              <a:t>G</a:t>
            </a:r>
            <a:r>
              <a:rPr lang="en-US" sz="3600" baseline="-25000" dirty="0" err="1" smtClean="0"/>
              <a:t>n,p</a:t>
            </a:r>
            <a:r>
              <a:rPr lang="en-US" sz="3600" dirty="0" smtClean="0"/>
              <a:t>)</a:t>
            </a:r>
          </a:p>
          <a:p>
            <a:pPr marL="0" indent="0">
              <a:buNone/>
            </a:pPr>
            <a:r>
              <a:rPr lang="en-US" sz="3600" dirty="0" smtClean="0"/>
              <a:t>All are recurrently connected</a:t>
            </a:r>
          </a:p>
          <a:p>
            <a:pPr marL="0" indent="0">
              <a:buNone/>
            </a:pPr>
            <a:r>
              <a:rPr lang="en-US" sz="3600" dirty="0" smtClean="0"/>
              <a:t>  by directed </a:t>
            </a:r>
            <a:r>
              <a:rPr lang="en-US" sz="3600" b="1" dirty="0" err="1" smtClean="0">
                <a:solidFill>
                  <a:srgbClr val="00B050"/>
                </a:solidFill>
              </a:rPr>
              <a:t>G</a:t>
            </a:r>
            <a:r>
              <a:rPr lang="en-US" sz="3600" b="1" baseline="-25000" dirty="0" err="1" smtClean="0">
                <a:solidFill>
                  <a:srgbClr val="00B050"/>
                </a:solidFill>
              </a:rPr>
              <a:t>n,p</a:t>
            </a:r>
            <a:endParaRPr lang="en-US" sz="3600" b="1" baseline="-25000" dirty="0" smtClean="0">
              <a:solidFill>
                <a:srgbClr val="00B050"/>
              </a:solidFill>
            </a:endParaRPr>
          </a:p>
          <a:p>
            <a:endParaRPr lang="en-US" sz="3600" dirty="0" smtClean="0"/>
          </a:p>
          <a:p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839856" y="2563318"/>
            <a:ext cx="1019331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859187" y="2563318"/>
            <a:ext cx="1798820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084039" y="1392498"/>
            <a:ext cx="1573968" cy="123510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0658007" y="2627600"/>
            <a:ext cx="1364104" cy="13493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839856" y="4160943"/>
            <a:ext cx="1037446" cy="21509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749539" y="3365293"/>
            <a:ext cx="1419694" cy="209112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Arrow 20"/>
          <p:cNvSpPr/>
          <p:nvPr/>
        </p:nvSpPr>
        <p:spPr>
          <a:xfrm rot="18865985">
            <a:off x="9173121" y="1497838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7970547">
            <a:off x="8728433" y="1069415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952200">
            <a:off x="7941449" y="2946073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3559521">
            <a:off x="8901574" y="3456038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5400000">
            <a:off x="10792003" y="2332390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Right Arrow 3"/>
          <p:cNvSpPr/>
          <p:nvPr/>
        </p:nvSpPr>
        <p:spPr>
          <a:xfrm>
            <a:off x="8947660" y="4538988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8826750" y="2347294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10604417" y="3332534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10658007" y="966040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7590170" y="3856031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Left Arrow 23"/>
          <p:cNvSpPr/>
          <p:nvPr/>
        </p:nvSpPr>
        <p:spPr>
          <a:xfrm rot="10800000">
            <a:off x="4303105" y="4559215"/>
            <a:ext cx="501750" cy="408872"/>
          </a:xfrm>
          <a:prstGeom prst="leftArrow">
            <a:avLst>
              <a:gd name="adj1" fmla="val 50000"/>
              <a:gd name="adj2" fmla="val 4774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Right Arrow 25"/>
          <p:cNvSpPr/>
          <p:nvPr/>
        </p:nvSpPr>
        <p:spPr>
          <a:xfrm>
            <a:off x="4299108" y="5578260"/>
            <a:ext cx="505747" cy="598703"/>
          </a:xfrm>
          <a:prstGeom prst="curvedRightArrow">
            <a:avLst>
              <a:gd name="adj1" fmla="val 25000"/>
              <a:gd name="adj2" fmla="val 48364"/>
              <a:gd name="adj3" fmla="val 2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839856" y="2563318"/>
            <a:ext cx="1019331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859187" y="2563318"/>
            <a:ext cx="1798820" cy="1603948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084039" y="1392498"/>
            <a:ext cx="1573968" cy="123510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0658007" y="2627600"/>
            <a:ext cx="1364104" cy="13493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839856" y="4160943"/>
            <a:ext cx="1037446" cy="21509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9749539" y="3365293"/>
            <a:ext cx="1419694" cy="209112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Arrow 20"/>
          <p:cNvSpPr/>
          <p:nvPr/>
        </p:nvSpPr>
        <p:spPr>
          <a:xfrm rot="18865985">
            <a:off x="9173121" y="1497838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 rot="7970547">
            <a:off x="8728433" y="1069415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8952200">
            <a:off x="7941449" y="2946073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3559521">
            <a:off x="8901574" y="3456038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5400000">
            <a:off x="10792003" y="2332390"/>
            <a:ext cx="944380" cy="6461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rved Right Arrow 3"/>
          <p:cNvSpPr/>
          <p:nvPr/>
        </p:nvSpPr>
        <p:spPr>
          <a:xfrm>
            <a:off x="8947660" y="4538988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>
            <a:off x="8826750" y="2347294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Right Arrow 18"/>
          <p:cNvSpPr/>
          <p:nvPr/>
        </p:nvSpPr>
        <p:spPr>
          <a:xfrm>
            <a:off x="10604417" y="3332534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>
            <a:off x="10658007" y="966040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>
            <a:off x="7590170" y="3856031"/>
            <a:ext cx="731520" cy="757407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8035" y="1723447"/>
            <a:ext cx="76595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Neurons fire in </a:t>
            </a:r>
            <a:r>
              <a:rPr lang="en-US" sz="3600" dirty="0">
                <a:solidFill>
                  <a:srgbClr val="C00000"/>
                </a:solidFill>
              </a:rPr>
              <a:t>discrete steps</a:t>
            </a:r>
          </a:p>
          <a:p>
            <a:r>
              <a:rPr lang="en-US" sz="3600" dirty="0"/>
              <a:t>Selected </a:t>
            </a:r>
            <a:r>
              <a:rPr lang="en-US" sz="3600" dirty="0" smtClean="0"/>
              <a:t>by </a:t>
            </a:r>
            <a:r>
              <a:rPr lang="en-US" sz="3600" dirty="0"/>
              <a:t>RP&amp;C</a:t>
            </a:r>
          </a:p>
          <a:p>
            <a:r>
              <a:rPr lang="en-US" sz="3600" dirty="0"/>
              <a:t>Connections </a:t>
            </a:r>
            <a:r>
              <a:rPr lang="en-US" sz="3600" dirty="0">
                <a:solidFill>
                  <a:srgbClr val="C00000"/>
                </a:solidFill>
              </a:rPr>
              <a:t>between </a:t>
            </a:r>
            <a:r>
              <a:rPr lang="en-US" sz="3600" dirty="0"/>
              <a:t>areas can</a:t>
            </a:r>
          </a:p>
          <a:p>
            <a:r>
              <a:rPr lang="en-US" sz="3600" dirty="0"/>
              <a:t>  be enabled/disabled</a:t>
            </a:r>
          </a:p>
          <a:p>
            <a:r>
              <a:rPr lang="en-US" sz="3600" dirty="0"/>
              <a:t>Plasticity: If </a:t>
            </a:r>
            <a:r>
              <a:rPr lang="en-US" sz="3600" dirty="0" err="1"/>
              <a:t>i</a:t>
            </a:r>
            <a:r>
              <a:rPr lang="en-US" sz="3600" dirty="0" err="1">
                <a:sym typeface="Wingdings"/>
              </a:rPr>
              <a:t></a:t>
            </a:r>
            <a:r>
              <a:rPr lang="en-US" sz="3600" dirty="0" err="1" smtClean="0">
                <a:sym typeface="Wingdings"/>
              </a:rPr>
              <a:t>j</a:t>
            </a:r>
            <a:r>
              <a:rPr lang="en-US" sz="3600" dirty="0" smtClean="0">
                <a:sym typeface="Wingdings"/>
              </a:rPr>
              <a:t>, </a:t>
            </a:r>
            <a:r>
              <a:rPr lang="en-US" sz="3600" dirty="0" err="1">
                <a:sym typeface="Wingdings"/>
              </a:rPr>
              <a:t>i</a:t>
            </a:r>
            <a:r>
              <a:rPr lang="en-US" sz="3600" dirty="0">
                <a:sym typeface="Wingdings"/>
              </a:rPr>
              <a:t> </a:t>
            </a:r>
            <a:r>
              <a:rPr lang="en-US" sz="3600" dirty="0" smtClean="0">
                <a:sym typeface="Wingdings"/>
              </a:rPr>
              <a:t>fires and in </a:t>
            </a:r>
            <a:r>
              <a:rPr lang="en-US" sz="3600" dirty="0">
                <a:sym typeface="Wingdings"/>
              </a:rPr>
              <a:t>the</a:t>
            </a:r>
          </a:p>
          <a:p>
            <a:r>
              <a:rPr lang="en-US" sz="3600" dirty="0">
                <a:sym typeface="Wingdings"/>
              </a:rPr>
              <a:t>  next step </a:t>
            </a:r>
            <a:r>
              <a:rPr lang="en-US" sz="3600" dirty="0" smtClean="0">
                <a:sym typeface="Wingdings"/>
              </a:rPr>
              <a:t>j </a:t>
            </a:r>
            <a:r>
              <a:rPr lang="en-US" sz="3600" dirty="0">
                <a:sym typeface="Wingdings"/>
              </a:rPr>
              <a:t>fires, the </a:t>
            </a:r>
            <a:r>
              <a:rPr lang="en-US" sz="3600" dirty="0" smtClean="0">
                <a:sym typeface="Wingdings"/>
              </a:rPr>
              <a:t>weight </a:t>
            </a:r>
            <a:r>
              <a:rPr lang="en-US" sz="3600" dirty="0">
                <a:sym typeface="Wingdings"/>
              </a:rPr>
              <a:t>of </a:t>
            </a:r>
          </a:p>
          <a:p>
            <a:r>
              <a:rPr lang="en-US" sz="3600" dirty="0"/>
              <a:t>  </a:t>
            </a:r>
            <a:r>
              <a:rPr lang="en-US" sz="3600" dirty="0" err="1"/>
              <a:t>i</a:t>
            </a:r>
            <a:r>
              <a:rPr lang="en-US" sz="3600" dirty="0" err="1">
                <a:sym typeface="Wingdings"/>
              </a:rPr>
              <a:t>j</a:t>
            </a:r>
            <a:r>
              <a:rPr lang="en-US" sz="3600" dirty="0">
                <a:sym typeface="Wingdings"/>
              </a:rPr>
              <a:t> is multiplied by (1 + β</a:t>
            </a:r>
            <a:r>
              <a:rPr lang="en-US" sz="3600" dirty="0" smtClean="0">
                <a:sym typeface="Wingdings"/>
              </a:rPr>
              <a:t>)</a:t>
            </a:r>
          </a:p>
          <a:p>
            <a:r>
              <a:rPr lang="en-US" sz="3600" dirty="0" smtClean="0">
                <a:solidFill>
                  <a:srgbClr val="0070C0"/>
                </a:solidFill>
                <a:sym typeface="Wingdings"/>
              </a:rPr>
              <a:t>Also: homeostasis, forgetting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parameters, intended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n ~  10</a:t>
            </a:r>
            <a:r>
              <a:rPr lang="en-US" sz="3600" baseline="30000" dirty="0"/>
              <a:t>7</a:t>
            </a:r>
            <a:endParaRPr lang="en-US" sz="3600" dirty="0" smtClean="0"/>
          </a:p>
          <a:p>
            <a:r>
              <a:rPr lang="en-US" sz="3600" dirty="0" smtClean="0"/>
              <a:t>k ~  10</a:t>
            </a:r>
            <a:r>
              <a:rPr lang="en-US" sz="3600" baseline="30000" dirty="0" smtClean="0"/>
              <a:t>3 - 4</a:t>
            </a:r>
            <a:endParaRPr lang="en-US" sz="3600" dirty="0" smtClean="0"/>
          </a:p>
          <a:p>
            <a:r>
              <a:rPr lang="en-US" sz="3600" dirty="0" smtClean="0"/>
              <a:t>p  ~  0.001</a:t>
            </a:r>
          </a:p>
          <a:p>
            <a:r>
              <a:rPr lang="en-US" sz="3600" dirty="0" smtClean="0"/>
              <a:t>β  ~  0.10</a:t>
            </a:r>
          </a:p>
          <a:p>
            <a:pPr marL="0" indent="0">
              <a:buNone/>
            </a:pPr>
            <a:r>
              <a:rPr lang="en-US" sz="4400" i="1" dirty="0" smtClean="0">
                <a:solidFill>
                  <a:srgbClr val="0070C0"/>
                </a:solidFill>
              </a:rPr>
              <a:t>Main ideas: randomness, selection, plasticity</a:t>
            </a:r>
          </a:p>
          <a:p>
            <a:pPr marL="0" indent="0">
              <a:buNone/>
            </a:pPr>
            <a:r>
              <a:rPr lang="en-US" sz="4400" i="1" dirty="0" smtClean="0">
                <a:solidFill>
                  <a:srgbClr val="C00000"/>
                </a:solidFill>
              </a:rPr>
              <a:t>NB</a:t>
            </a:r>
            <a:r>
              <a:rPr lang="en-US" sz="4400" i="1" smtClean="0">
                <a:solidFill>
                  <a:srgbClr val="C00000"/>
                </a:solidFill>
              </a:rPr>
              <a:t>: </a:t>
            </a:r>
            <a:r>
              <a:rPr lang="en-US" sz="4400" i="1" smtClean="0">
                <a:solidFill>
                  <a:srgbClr val="C00000"/>
                </a:solidFill>
              </a:rPr>
              <a:t>(1) </a:t>
            </a:r>
            <a:r>
              <a:rPr lang="en-US" sz="4400" i="1" dirty="0" smtClean="0">
                <a:solidFill>
                  <a:srgbClr val="C00000"/>
                </a:solidFill>
              </a:rPr>
              <a:t>discrete steps (2) time </a:t>
            </a:r>
            <a:r>
              <a:rPr lang="en-US" sz="4400" i="1" dirty="0" smtClean="0">
                <a:solidFill>
                  <a:srgbClr val="C00000"/>
                </a:solidFill>
              </a:rPr>
              <a:t>scale </a:t>
            </a:r>
            <a:r>
              <a:rPr lang="en-US" sz="4400" i="1" smtClean="0">
                <a:solidFill>
                  <a:srgbClr val="C00000"/>
                </a:solidFill>
              </a:rPr>
              <a:t>of </a:t>
            </a:r>
            <a:r>
              <a:rPr lang="en-US" sz="4400" i="1" smtClean="0">
                <a:solidFill>
                  <a:srgbClr val="C00000"/>
                </a:solidFill>
              </a:rPr>
              <a:t>assemblies (3) and of plasticity</a:t>
            </a:r>
            <a:endParaRPr lang="en-US" sz="4400" i="1" dirty="0" smtClean="0">
              <a:solidFill>
                <a:srgbClr val="C00000"/>
              </a:solidFill>
            </a:endParaRPr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6014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dirty="0" smtClean="0"/>
              <a:t>Theorem</a:t>
            </a:r>
            <a:r>
              <a:rPr lang="en-US" sz="3600" dirty="0" smtClean="0"/>
              <a:t> (P., </a:t>
            </a:r>
            <a:r>
              <a:rPr lang="en-US" sz="3600" dirty="0" err="1" smtClean="0"/>
              <a:t>Vempala</a:t>
            </a:r>
            <a:r>
              <a:rPr lang="en-US" sz="3600" dirty="0" smtClean="0"/>
              <a:t> 2016-18): The projection process converges exponentially fast, with high probability, and the </a:t>
            </a:r>
            <a:r>
              <a:rPr lang="en-US" sz="3600" i="1" dirty="0" smtClean="0"/>
              <a:t>total number of cells involved</a:t>
            </a:r>
            <a:r>
              <a:rPr lang="en-US" sz="3600" dirty="0" smtClean="0"/>
              <a:t> is </a:t>
            </a:r>
            <a:r>
              <a:rPr lang="en-US" sz="3600" dirty="0" smtClean="0">
                <a:solidFill>
                  <a:srgbClr val="FF0000"/>
                </a:solidFill>
              </a:rPr>
              <a:t>at most: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If β ≥ β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:  </a:t>
            </a:r>
            <a:r>
              <a:rPr lang="en-US" sz="3600" i="1" dirty="0" smtClean="0">
                <a:solidFill>
                  <a:srgbClr val="FF0000"/>
                </a:solidFill>
              </a:rPr>
              <a:t>k</a:t>
            </a:r>
            <a:r>
              <a:rPr lang="en-US" sz="3600" dirty="0" smtClean="0">
                <a:solidFill>
                  <a:srgbClr val="FF0000"/>
                </a:solidFill>
              </a:rPr>
              <a:t> + o(</a:t>
            </a:r>
            <a:r>
              <a:rPr lang="en-US" sz="3600" i="1" dirty="0" smtClean="0">
                <a:solidFill>
                  <a:srgbClr val="FF0000"/>
                </a:solidFill>
              </a:rPr>
              <a:t>k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  <a:endParaRPr lang="en-US" sz="3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If 0&lt; β &lt; β</a:t>
            </a:r>
            <a:r>
              <a:rPr lang="en-US" sz="3600" baseline="30000" dirty="0" smtClean="0"/>
              <a:t>*</a:t>
            </a:r>
            <a:r>
              <a:rPr lang="en-US" sz="3600" dirty="0" smtClean="0"/>
              <a:t>:  </a:t>
            </a:r>
            <a:r>
              <a:rPr lang="en-US" sz="3600" i="1" dirty="0" err="1" smtClean="0">
                <a:solidFill>
                  <a:srgbClr val="FF0000"/>
                </a:solidFill>
              </a:rPr>
              <a:t>k</a:t>
            </a:r>
            <a:r>
              <a:rPr lang="en-US" sz="3600" dirty="0" err="1" smtClean="0">
                <a:solidFill>
                  <a:srgbClr val="FF0000"/>
                </a:solidFill>
              </a:rPr>
              <a:t>⋅exp</a:t>
            </a:r>
            <a:r>
              <a:rPr lang="en-US" sz="3600" dirty="0" smtClean="0">
                <a:solidFill>
                  <a:srgbClr val="FF0000"/>
                </a:solidFill>
              </a:rPr>
              <a:t>(0.17⋅ln(</a:t>
            </a:r>
            <a:r>
              <a:rPr lang="en-US" sz="3600" i="1" dirty="0" smtClean="0">
                <a:solidFill>
                  <a:srgbClr val="FF0000"/>
                </a:solidFill>
              </a:rPr>
              <a:t>n</a:t>
            </a:r>
            <a:r>
              <a:rPr lang="en-US" sz="3600" dirty="0" smtClean="0">
                <a:solidFill>
                  <a:srgbClr val="FF0000"/>
                </a:solidFill>
              </a:rPr>
              <a:t>/</a:t>
            </a:r>
            <a:r>
              <a:rPr lang="en-US" sz="3600" i="1" dirty="0" smtClean="0">
                <a:solidFill>
                  <a:srgbClr val="FF0000"/>
                </a:solidFill>
              </a:rPr>
              <a:t>k</a:t>
            </a:r>
            <a:r>
              <a:rPr lang="en-US" sz="3600" dirty="0" smtClean="0">
                <a:solidFill>
                  <a:srgbClr val="FF0000"/>
                </a:solidFill>
              </a:rPr>
              <a:t>)/ β)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>
                <a:solidFill>
                  <a:srgbClr val="00B0F0"/>
                </a:solidFill>
              </a:rPr>
              <a:t>β</a:t>
            </a:r>
            <a:r>
              <a:rPr lang="en-US" sz="3600" baseline="30000" dirty="0" smtClean="0">
                <a:solidFill>
                  <a:srgbClr val="00B0F0"/>
                </a:solidFill>
              </a:rPr>
              <a:t>*</a:t>
            </a:r>
            <a:r>
              <a:rPr lang="en-US" sz="3600" dirty="0" smtClean="0">
                <a:solidFill>
                  <a:srgbClr val="00B0F0"/>
                </a:solidFill>
              </a:rPr>
              <a:t> = (√2 -1)/(1 + √</a:t>
            </a:r>
            <a:r>
              <a:rPr lang="en-US" sz="3600" dirty="0" err="1" smtClean="0">
                <a:solidFill>
                  <a:srgbClr val="00B0F0"/>
                </a:solidFill>
              </a:rPr>
              <a:t>pk</a:t>
            </a:r>
            <a:r>
              <a:rPr lang="en-US" sz="3600" dirty="0" smtClean="0">
                <a:solidFill>
                  <a:srgbClr val="00B0F0"/>
                </a:solidFill>
              </a:rPr>
              <a:t>/ln n)</a:t>
            </a:r>
            <a:endParaRPr lang="en-US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374815" y="5252374"/>
            <a:ext cx="134302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1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8" y="365126"/>
            <a:ext cx="8453437" cy="6340078"/>
          </a:xfrm>
        </p:spPr>
      </p:pic>
      <p:sp>
        <p:nvSpPr>
          <p:cNvPr id="5" name="TextBox 4"/>
          <p:cNvSpPr txBox="1"/>
          <p:nvPr/>
        </p:nvSpPr>
        <p:spPr>
          <a:xfrm>
            <a:off x="3886200" y="1371600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k</a:t>
            </a:r>
            <a:r>
              <a:rPr lang="en-US" sz="3200" dirty="0" smtClean="0"/>
              <a:t> = 100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5" y="2766159"/>
            <a:ext cx="4100802" cy="316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8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 bwMode="auto">
          <a:xfrm>
            <a:off x="4140201" y="2376488"/>
            <a:ext cx="914400" cy="9144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924800" y="2376488"/>
            <a:ext cx="914400" cy="914400"/>
          </a:xfrm>
          <a:prstGeom prst="ellipse">
            <a:avLst/>
          </a:prstGeom>
          <a:solidFill>
            <a:srgbClr val="00B0F0"/>
          </a:solidFill>
          <a:ln w="9525" cap="flat" cmpd="sng" algn="ctr">
            <a:solidFill>
              <a:srgbClr val="FF66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140201" y="3958892"/>
            <a:ext cx="914400" cy="9144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accent2">
                <a:lumMod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924800" y="3687930"/>
            <a:ext cx="914400" cy="914400"/>
          </a:xfrm>
          <a:prstGeom prst="ellipse">
            <a:avLst/>
          </a:prstGeom>
          <a:solidFill>
            <a:srgbClr val="FF3300"/>
          </a:solidFill>
          <a:ln w="9525" cap="flat" cmpd="sng" algn="ctr">
            <a:solidFill>
              <a:srgbClr val="FF66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800" b="1">
              <a:latin typeface="Times New Roman" pitchFamily="12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739467" y="1777999"/>
            <a:ext cx="33867" cy="3386667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Association of two assemblies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7" presetClass="emph" presetSubtype="0" fill="remove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06666 " pathEditMode="relative" ptsTypes="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L -0.01667 -0.05555 " pathEditMode="relative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2" grpId="0" animBg="1"/>
      <p:bldP spid="8" grpId="0" animBg="1"/>
      <p:bldP spid="8" grpId="1" animBg="1"/>
      <p:bldP spid="8" grpId="2" animBg="1"/>
      <p:bldP spid="8" grpId="3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ea typeface="ＭＳ Ｐゴシック" charset="0"/>
                <a:cs typeface="ＭＳ Ｐゴシック" charset="0"/>
              </a:rPr>
              <a:t>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Ison</a:t>
            </a:r>
            <a:r>
              <a:rPr lang="en-US" dirty="0">
                <a:ea typeface="ＭＳ Ｐゴシック" charset="0"/>
                <a:cs typeface="ＭＳ Ｐゴシック" charset="0"/>
              </a:rPr>
              <a:t> et al. 2016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] </a:t>
            </a:r>
            <a:r>
              <a:rPr lang="en-US" dirty="0" smtClean="0">
                <a:latin typeface="+mn-lt"/>
                <a:ea typeface="ＭＳ Ｐゴシック" charset="0"/>
                <a:cs typeface="ＭＳ Ｐゴシック" charset="0"/>
              </a:rPr>
              <a:t>experiment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427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27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128" y="-3306723"/>
            <a:ext cx="4683289" cy="795338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https://pbs.twimg.com/media/DOrRXVKWsAEe7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51" y="-1185334"/>
            <a:ext cx="7555782" cy="100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47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ea typeface="ＭＳ Ｐゴシック" charset="0"/>
                <a:cs typeface="ＭＳ Ｐゴシック" charset="0"/>
              </a:rPr>
              <a:t>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Ison</a:t>
            </a:r>
            <a:r>
              <a:rPr lang="en-US" dirty="0">
                <a:ea typeface="ＭＳ Ｐゴシック" charset="0"/>
                <a:cs typeface="ＭＳ Ｐゴシック" charset="0"/>
              </a:rPr>
              <a:t> et al. 2016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] </a:t>
            </a:r>
            <a:r>
              <a:rPr lang="en-US" dirty="0" smtClean="0">
                <a:latin typeface="+mn-lt"/>
                <a:ea typeface="ＭＳ Ｐゴシック" charset="0"/>
                <a:cs typeface="ＭＳ Ｐゴシック" charset="0"/>
              </a:rPr>
              <a:t>experiment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427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27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The </a:t>
            </a:r>
            <a:r>
              <a:rPr lang="en-US" dirty="0">
                <a:ea typeface="ＭＳ Ｐゴシック" charset="0"/>
                <a:cs typeface="ＭＳ Ｐゴシック" charset="0"/>
              </a:rPr>
              <a:t>[</a:t>
            </a:r>
            <a:r>
              <a:rPr lang="en-US" dirty="0" err="1">
                <a:ea typeface="ＭＳ Ｐゴシック" charset="0"/>
                <a:cs typeface="ＭＳ Ｐゴシック" charset="0"/>
              </a:rPr>
              <a:t>Ison</a:t>
            </a:r>
            <a:r>
              <a:rPr lang="en-US" dirty="0">
                <a:ea typeface="ＭＳ Ｐゴシック" charset="0"/>
                <a:cs typeface="ＭＳ Ｐゴシック" charset="0"/>
              </a:rPr>
              <a:t> et al. 2016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] </a:t>
            </a:r>
            <a:r>
              <a:rPr lang="en-US" dirty="0" smtClean="0">
                <a:latin typeface="+mn-lt"/>
                <a:ea typeface="ＭＳ Ｐゴシック" charset="0"/>
                <a:cs typeface="ＭＳ Ｐゴシック" charset="0"/>
              </a:rPr>
              <a:t>experiment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427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427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8916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5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939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59397" name="Picture 1" descr="forbidd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3214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8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5300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6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6324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2175263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5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7348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4" cstate="email">
            <a:alphaModFix amt="8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200400"/>
            <a:ext cx="1066800" cy="11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8372" name="Picture 6" descr="eiffel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38400"/>
            <a:ext cx="28829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9396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59397" name="Picture 1" descr="forbidd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3214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177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33600"/>
            <a:ext cx="25146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5"/>
          <p:cNvSpPr>
            <a:spLocks noChangeArrowheads="1"/>
          </p:cNvSpPr>
          <p:nvPr/>
        </p:nvSpPr>
        <p:spPr bwMode="auto">
          <a:xfrm>
            <a:off x="5257800" y="5029200"/>
            <a:ext cx="3886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0420" name="Right Triangle 8"/>
          <p:cNvSpPr>
            <a:spLocks noChangeArrowheads="1"/>
          </p:cNvSpPr>
          <p:nvPr/>
        </p:nvSpPr>
        <p:spPr bwMode="auto">
          <a:xfrm rot="10800000">
            <a:off x="7239000" y="3429000"/>
            <a:ext cx="1981200" cy="76200"/>
          </a:xfrm>
          <a:prstGeom prst="rtTriangle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71628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38400"/>
            <a:ext cx="190335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799" y="609600"/>
            <a:ext cx="8576733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But why Language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981200"/>
            <a:ext cx="7924800" cy="4114800"/>
          </a:xfrm>
        </p:spPr>
        <p:txBody>
          <a:bodyPr>
            <a:normAutofit/>
          </a:bodyPr>
          <a:lstStyle/>
          <a:p>
            <a:r>
              <a:rPr lang="en-US" sz="3600" dirty="0"/>
              <a:t>A last-minute adaptation</a:t>
            </a:r>
            <a:endParaRPr lang="en-US" sz="3600" dirty="0" smtClean="0"/>
          </a:p>
          <a:p>
            <a:r>
              <a:rPr lang="en-US" sz="3600" dirty="0" smtClean="0"/>
              <a:t>Hypothesis</a:t>
            </a:r>
            <a:r>
              <a:rPr lang="en-US" sz="3600" dirty="0"/>
              <a:t>: it evolved so as to exploit the </a:t>
            </a:r>
            <a:r>
              <a:rPr lang="en-US" sz="3600" dirty="0" smtClean="0"/>
              <a:t>brain’s </a:t>
            </a:r>
            <a:r>
              <a:rPr lang="en-US" sz="3600" dirty="0"/>
              <a:t>strengths</a:t>
            </a:r>
          </a:p>
          <a:p>
            <a:r>
              <a:rPr lang="en-US" sz="3600" dirty="0" smtClean="0"/>
              <a:t>Invaluable lens for studying the brain</a:t>
            </a:r>
          </a:p>
          <a:p>
            <a:r>
              <a:rPr lang="en-US" sz="3600" b="1" i="1" dirty="0" smtClean="0">
                <a:solidFill>
                  <a:schemeClr val="accent2"/>
                </a:solidFill>
              </a:rPr>
              <a:t>A deluge of recent experiments!</a:t>
            </a:r>
            <a:endParaRPr lang="en-US" sz="36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90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of assemblies: it’s complicated</a:t>
            </a:r>
            <a:r>
              <a:rPr lang="mr-IN" dirty="0" smtClean="0"/>
              <a:t>…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658264" y="2019940"/>
            <a:ext cx="0" cy="448573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074325" y="1985434"/>
            <a:ext cx="51758" cy="4520241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287438" y="4211049"/>
            <a:ext cx="5804140" cy="34506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777706" y="2477049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777705" y="5082408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17721" y="2477048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7720" y="5082407"/>
            <a:ext cx="897147" cy="897147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808289" y="3762475"/>
            <a:ext cx="897147" cy="89714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211100" y="269973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139211" y="531929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7624283" y="286939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7638659" y="510938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0800000">
            <a:off x="7552394" y="2228163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7601277" y="5658598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8" idx="5"/>
            <a:endCxn id="30" idx="1"/>
          </p:cNvCxnSpPr>
          <p:nvPr/>
        </p:nvCxnSpPr>
        <p:spPr>
          <a:xfrm>
            <a:off x="6683484" y="3242811"/>
            <a:ext cx="2256189" cy="651048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9" idx="7"/>
            <a:endCxn id="30" idx="3"/>
          </p:cNvCxnSpPr>
          <p:nvPr/>
        </p:nvCxnSpPr>
        <p:spPr>
          <a:xfrm flipV="1">
            <a:off x="6683483" y="4528238"/>
            <a:ext cx="2256190" cy="685553"/>
          </a:xfrm>
          <a:prstGeom prst="straightConnector1">
            <a:avLst/>
          </a:prstGeom>
          <a:ln w="762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Merge: Does it need enhanced hardware?</a:t>
            </a:r>
            <a:br>
              <a:rPr lang="en-US" dirty="0" smtClean="0"/>
            </a:br>
            <a:r>
              <a:rPr lang="en-US" dirty="0" smtClean="0"/>
              <a:t>(The mystery of the Arcuate Fasciculus)</a:t>
            </a:r>
            <a:endParaRPr lang="en-US" dirty="0"/>
          </a:p>
        </p:txBody>
      </p:sp>
      <p:pic>
        <p:nvPicPr>
          <p:cNvPr id="4" name="Picture 2" descr="rcuate fasciculus dissection and tractograph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9481"/>
            <a:ext cx="10515600" cy="36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3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operations are </a:t>
            </a:r>
            <a:r>
              <a:rPr lang="en-US" b="1" i="1" dirty="0" smtClean="0">
                <a:solidFill>
                  <a:srgbClr val="FF0000"/>
                </a:solidFill>
              </a:rPr>
              <a:t>real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7030A0"/>
                </a:solidFill>
              </a:rPr>
              <a:t>They correspond to behaviors of assemblies that have been observed in experiments</a:t>
            </a:r>
            <a:r>
              <a:rPr lang="mr-IN" sz="3600" dirty="0" smtClean="0">
                <a:solidFill>
                  <a:srgbClr val="7030A0"/>
                </a:solidFill>
              </a:rPr>
              <a:t>…</a:t>
            </a:r>
            <a:endParaRPr lang="en-US" sz="3600" dirty="0" smtClean="0">
              <a:solidFill>
                <a:srgbClr val="7030A0"/>
              </a:solidFill>
            </a:endParaRPr>
          </a:p>
          <a:p>
            <a:r>
              <a:rPr lang="mr-IN" sz="3600" dirty="0" smtClean="0">
                <a:solidFill>
                  <a:srgbClr val="7030A0"/>
                </a:solidFill>
              </a:rPr>
              <a:t>…</a:t>
            </a:r>
            <a:r>
              <a:rPr lang="en-US" sz="3600" dirty="0" smtClean="0">
                <a:solidFill>
                  <a:srgbClr val="7030A0"/>
                </a:solidFill>
              </a:rPr>
              <a:t>or are strongly suggested by experiments, </a:t>
            </a:r>
            <a:r>
              <a:rPr lang="en-US" sz="3600" dirty="0" err="1" smtClean="0">
                <a:solidFill>
                  <a:srgbClr val="7030A0"/>
                </a:solidFill>
              </a:rPr>
              <a:t>cf</a:t>
            </a:r>
            <a:r>
              <a:rPr lang="en-US" sz="3600" dirty="0" smtClean="0">
                <a:solidFill>
                  <a:srgbClr val="7030A0"/>
                </a:solidFill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</a:rPr>
              <a:t>Merge</a:t>
            </a:r>
            <a:endParaRPr lang="en-US" sz="3600" dirty="0" smtClean="0">
              <a:solidFill>
                <a:srgbClr val="7030A0"/>
              </a:solidFill>
            </a:endParaRPr>
          </a:p>
          <a:p>
            <a:r>
              <a:rPr lang="en-US" sz="3600" dirty="0" smtClean="0">
                <a:solidFill>
                  <a:srgbClr val="00B050"/>
                </a:solidFill>
              </a:rPr>
              <a:t>They can be “compiled down” to the activity of neurons and synapses, through</a:t>
            </a:r>
          </a:p>
          <a:p>
            <a:pPr lvl="1"/>
            <a:r>
              <a:rPr lang="en-US" sz="3200" dirty="0" smtClean="0"/>
              <a:t>Mathematical proofs and simulations in our simplified model of cortex</a:t>
            </a:r>
          </a:p>
          <a:p>
            <a:pPr lvl="1"/>
            <a:r>
              <a:rPr lang="en-US" sz="3200" dirty="0" smtClean="0"/>
              <a:t>Simulations in systems of neuro-realistic spiking neurons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078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153400" cy="1143000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 Assembly Calculus recap</a:t>
            </a:r>
            <a:r>
              <a:rPr lang="en-US" dirty="0" smtClean="0">
                <a:solidFill>
                  <a:srgbClr val="C0504D"/>
                </a:solidFill>
                <a:ea typeface="ＭＳ Ｐゴシック" charset="0"/>
                <a:cs typeface="ＭＳ Ｐゴシック" charset="0"/>
              </a:rPr>
              <a:t> </a:t>
            </a:r>
            <a:endParaRPr lang="en-US" dirty="0">
              <a:solidFill>
                <a:srgbClr val="C0504D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667452" y="1476375"/>
            <a:ext cx="8806331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project</a:t>
            </a:r>
            <a:r>
              <a:rPr lang="en-US" sz="3600" b="1" dirty="0">
                <a:latin typeface="+mj-lt"/>
                <a:ea typeface="ＭＳ Ｐゴシック" charset="0"/>
                <a:cs typeface="ＭＳ Ｐゴシック" charset="0"/>
              </a:rPr>
              <a:t>(y, B, x) </a:t>
            </a:r>
            <a:endParaRPr lang="en-US" sz="2600" b="1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600" dirty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associate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(x, y) 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600" dirty="0" err="1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</a:t>
            </a:r>
            <a:r>
              <a:rPr lang="en-US" sz="3600" dirty="0" err="1" smtClean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attern_complete</a:t>
            </a:r>
            <a:r>
              <a:rPr lang="en-US" sz="3600" dirty="0" smtClean="0">
                <a:ea typeface="ＭＳ Ｐゴシック" charset="0"/>
                <a:cs typeface="ＭＳ Ｐゴシック" charset="0"/>
              </a:rPr>
              <a:t>(x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, y) </a:t>
            </a:r>
            <a:endParaRPr lang="en-US" sz="26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600" dirty="0" smtClean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merge</a:t>
            </a:r>
            <a:r>
              <a:rPr lang="en-US" sz="3600" dirty="0" smtClean="0">
                <a:ea typeface="ＭＳ Ｐゴシック" charset="0"/>
                <a:cs typeface="ＭＳ Ｐゴシック" charset="0"/>
              </a:rPr>
              <a:t>(x, y, B, z)</a:t>
            </a:r>
            <a:endParaRPr lang="en-US" sz="3600" dirty="0"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sz="3600" dirty="0" smtClean="0">
                <a:ea typeface="ＭＳ Ｐゴシック" charset="0"/>
                <a:cs typeface="ＭＳ Ｐゴシック" charset="0"/>
              </a:rPr>
              <a:t>Plus:  </a:t>
            </a:r>
            <a:r>
              <a:rPr lang="en-US" sz="3600" dirty="0" smtClean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activate</a:t>
            </a:r>
            <a:r>
              <a:rPr lang="en-US" sz="3600" dirty="0" smtClean="0">
                <a:ea typeface="ＭＳ Ｐゴシック" charset="0"/>
                <a:cs typeface="ＭＳ Ｐゴシック" charset="0"/>
              </a:rPr>
              <a:t>(x)</a:t>
            </a:r>
            <a:r>
              <a:rPr lang="en-US" sz="3500" b="1" dirty="0" smtClean="0">
                <a:latin typeface="+mj-lt"/>
                <a:ea typeface="ＭＳ Ｐゴシック" charset="0"/>
                <a:cs typeface="ＭＳ Ｐゴシック" charset="0"/>
              </a:rPr>
              <a:t>, </a:t>
            </a:r>
            <a:r>
              <a:rPr lang="en-US" sz="3500" dirty="0" smtClean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read</a:t>
            </a:r>
            <a:r>
              <a:rPr lang="en-US" sz="3500" b="1" dirty="0" smtClean="0">
                <a:latin typeface="+mj-lt"/>
                <a:ea typeface="ＭＳ Ｐゴシック" charset="0"/>
                <a:cs typeface="ＭＳ Ｐゴシック" charset="0"/>
              </a:rPr>
              <a:t>(), </a:t>
            </a:r>
            <a:r>
              <a:rPr lang="en-US" sz="3500" dirty="0" smtClean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disinhibit</a:t>
            </a:r>
            <a:r>
              <a:rPr lang="en-US" sz="3500" b="1" dirty="0" smtClean="0">
                <a:latin typeface="+mj-lt"/>
                <a:ea typeface="ＭＳ Ｐゴシック" charset="0"/>
                <a:cs typeface="ＭＳ Ｐゴシック" charset="0"/>
              </a:rPr>
              <a:t>(A)</a:t>
            </a:r>
          </a:p>
          <a:p>
            <a:pPr marL="0" indent="0">
              <a:buNone/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1476375"/>
            <a:ext cx="547687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Q</a:t>
            </a:r>
            <a:r>
              <a:rPr lang="en-US" sz="4000" smtClean="0"/>
              <a:t>:</a:t>
            </a:r>
            <a:r>
              <a:rPr lang="en-US" sz="4000" b="1" i="1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4000" b="1" i="1" smtClean="0">
                <a:solidFill>
                  <a:schemeClr val="accent4">
                    <a:lumMod val="75000"/>
                  </a:schemeClr>
                </a:solidFill>
              </a:rPr>
              <a:t>How powerful is this </a:t>
            </a:r>
            <a:r>
              <a:rPr lang="en-US" sz="4000" b="1" i="1" dirty="0" smtClean="0">
                <a:solidFill>
                  <a:schemeClr val="accent4">
                    <a:lumMod val="75000"/>
                  </a:schemeClr>
                </a:solidFill>
              </a:rPr>
              <a:t>system? </a:t>
            </a:r>
            <a:endParaRPr lang="en-US" sz="40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68533" y="4776370"/>
            <a:ext cx="5497248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A: </a:t>
            </a:r>
            <a:r>
              <a:rPr lang="en-US" sz="4000" b="1" i="1" dirty="0" smtClean="0">
                <a:solidFill>
                  <a:schemeClr val="accent4">
                    <a:lumMod val="75000"/>
                  </a:schemeClr>
                </a:solidFill>
              </a:rPr>
              <a:t>can perform arbitrary √n-space computations</a:t>
            </a:r>
          </a:p>
        </p:txBody>
      </p:sp>
    </p:spTree>
    <p:extLst>
      <p:ext uri="{BB962C8B-B14F-4D97-AF65-F5344CB8AC3E}">
        <p14:creationId xmlns:p14="http://schemas.microsoft.com/office/powerpoint/2010/main" val="8745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 </a:t>
            </a:r>
            <a:r>
              <a:rPr lang="en-US" b="1" i="1" dirty="0" smtClean="0">
                <a:solidFill>
                  <a:srgbClr val="C00000"/>
                </a:solidFill>
              </a:rPr>
              <a:t>Finally: a </a:t>
            </a:r>
            <a:r>
              <a:rPr lang="en-US" b="1" i="1" dirty="0">
                <a:solidFill>
                  <a:srgbClr val="C00000"/>
                </a:solidFill>
              </a:rPr>
              <a:t>brain architecture for syntax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843564"/>
            <a:ext cx="1600200" cy="2506980"/>
          </a:xfrm>
        </p:spPr>
      </p:pic>
      <p:sp>
        <p:nvSpPr>
          <p:cNvPr id="5" name="Rectangle 4"/>
          <p:cNvSpPr/>
          <p:nvPr/>
        </p:nvSpPr>
        <p:spPr>
          <a:xfrm>
            <a:off x="4953000" y="4876800"/>
            <a:ext cx="4495800" cy="1219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3000" y="3429000"/>
            <a:ext cx="4495800" cy="1219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39000" y="2057400"/>
            <a:ext cx="2209800" cy="12192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0" y="2057400"/>
            <a:ext cx="2209800" cy="1219200"/>
          </a:xfrm>
          <a:prstGeom prst="rect">
            <a:avLst/>
          </a:prstGeom>
          <a:noFill/>
          <a:ln w="57150">
            <a:solidFill>
              <a:srgbClr val="9C5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4495800"/>
            <a:ext cx="2540000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41967" y="518160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kick</a:t>
            </a:r>
          </a:p>
        </p:txBody>
      </p:sp>
      <p:cxnSp>
        <p:nvCxnSpPr>
          <p:cNvPr id="13" name="Straight Arrow Connector 12"/>
          <p:cNvCxnSpPr>
            <a:endCxn id="14" idx="2"/>
          </p:cNvCxnSpPr>
          <p:nvPr/>
        </p:nvCxnSpPr>
        <p:spPr>
          <a:xfrm flipH="1" flipV="1">
            <a:off x="7145796" y="4249847"/>
            <a:ext cx="93204" cy="9317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79349" y="3726627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kick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25097" y="4958866"/>
            <a:ext cx="715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boy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607832" y="4188023"/>
            <a:ext cx="183368" cy="98643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0106" y="3505200"/>
            <a:ext cx="715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boy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4648200"/>
            <a:ext cx="2540000" cy="254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10610" y="5105400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ball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8158622" y="4249848"/>
            <a:ext cx="223378" cy="97062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63010" y="3664803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ball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534400" y="2743200"/>
            <a:ext cx="0" cy="831056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315200" y="2743200"/>
            <a:ext cx="1066800" cy="1059656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02014" y="2247183"/>
            <a:ext cx="566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VP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751875" y="2743200"/>
            <a:ext cx="191725" cy="900112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1"/>
          </p:cNvCxnSpPr>
          <p:nvPr/>
        </p:nvCxnSpPr>
        <p:spPr>
          <a:xfrm flipH="1">
            <a:off x="6126912" y="2508793"/>
            <a:ext cx="1975102" cy="110658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768711" y="2259963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3523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/>
      <p:bldP spid="19" grpId="0"/>
      <p:bldP spid="21" grpId="0"/>
      <p:bldP spid="25" grpId="0"/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Assemblies help explain </a:t>
            </a:r>
            <a:br>
              <a:rPr lang="en-US" dirty="0" smtClean="0"/>
            </a:br>
            <a:r>
              <a:rPr lang="en-US" dirty="0" smtClean="0"/>
              <a:t>how to construct a </a:t>
            </a:r>
            <a:r>
              <a:rPr lang="en-US" b="1" i="1" dirty="0" smtClean="0">
                <a:solidFill>
                  <a:srgbClr val="C00000"/>
                </a:solidFill>
              </a:rPr>
              <a:t>sentence scaffold!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712" y="1825625"/>
            <a:ext cx="7404755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Comprehension: </a:t>
            </a:r>
            <a:r>
              <a:rPr lang="en-US" sz="3200" b="1" i="1" dirty="0" smtClean="0"/>
              <a:t>same mechanism </a:t>
            </a:r>
            <a:r>
              <a:rPr lang="mr-IN" sz="3200" dirty="0" smtClean="0">
                <a:solidFill>
                  <a:srgbClr val="0070C0"/>
                </a:solidFill>
              </a:rPr>
              <a:t>–</a:t>
            </a:r>
            <a:r>
              <a:rPr lang="en-US" sz="3200" dirty="0" smtClean="0">
                <a:solidFill>
                  <a:srgbClr val="0070C0"/>
                </a:solidFill>
              </a:rPr>
              <a:t> plus on-line parsing, ambiguity resolution, </a:t>
            </a:r>
            <a:r>
              <a:rPr lang="mr-IN" sz="3200" dirty="0" smtClean="0">
                <a:solidFill>
                  <a:srgbClr val="0070C0"/>
                </a:solidFill>
              </a:rPr>
              <a:t>…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3200" dirty="0" smtClean="0"/>
              <a:t>Production </a:t>
            </a:r>
            <a:r>
              <a:rPr lang="en-US" sz="3200" dirty="0" smtClean="0">
                <a:solidFill>
                  <a:srgbClr val="C00000"/>
                </a:solidFill>
              </a:rPr>
              <a:t>(without articulation) </a:t>
            </a:r>
            <a:r>
              <a:rPr lang="en-US" sz="3200" dirty="0" smtClean="0"/>
              <a:t>may be </a:t>
            </a:r>
            <a:r>
              <a:rPr lang="en-US" sz="3200" b="1" i="1" dirty="0" smtClean="0"/>
              <a:t>much more ancient</a:t>
            </a:r>
          </a:p>
          <a:p>
            <a:r>
              <a:rPr lang="en-US" sz="3200" dirty="0" smtClean="0"/>
              <a:t>Planning and story-telling may </a:t>
            </a:r>
            <a:r>
              <a:rPr lang="en-US" sz="3200" b="1" i="1" dirty="0" smtClean="0"/>
              <a:t>use the same </a:t>
            </a:r>
            <a:r>
              <a:rPr lang="en-US" sz="3200" b="1" i="1" dirty="0" smtClean="0"/>
              <a:t>merge apparatus and </a:t>
            </a:r>
            <a:r>
              <a:rPr lang="en-US" sz="3200" b="1" i="1" dirty="0" smtClean="0"/>
              <a:t>pathways</a:t>
            </a:r>
          </a:p>
          <a:p>
            <a:r>
              <a:rPr lang="en-US" sz="3200" dirty="0" smtClean="0">
                <a:solidFill>
                  <a:srgbClr val="C00000"/>
                </a:solidFill>
              </a:rPr>
              <a:t>The mystery of the S-V-O word orders</a:t>
            </a:r>
          </a:p>
          <a:p>
            <a:endParaRPr lang="en-US" sz="3200" dirty="0"/>
          </a:p>
        </p:txBody>
      </p:sp>
      <p:sp>
        <p:nvSpPr>
          <p:cNvPr id="4" name="Oval 3"/>
          <p:cNvSpPr/>
          <p:nvPr/>
        </p:nvSpPr>
        <p:spPr>
          <a:xfrm>
            <a:off x="1845903" y="2401885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80267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1"/>
          </p:cNvCxnSpPr>
          <p:nvPr/>
        </p:nvCxnSpPr>
        <p:spPr>
          <a:xfrm>
            <a:off x="2033798" y="2589781"/>
            <a:ext cx="978707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1467" y="4741332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23127" y="4738888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7415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11" idx="7"/>
          </p:cNvCxnSpPr>
          <p:nvPr/>
        </p:nvCxnSpPr>
        <p:spPr>
          <a:xfrm flipH="1">
            <a:off x="925310" y="2589781"/>
            <a:ext cx="952831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</p:cNvCxnSpPr>
          <p:nvPr/>
        </p:nvCxnSpPr>
        <p:spPr>
          <a:xfrm>
            <a:off x="3168162" y="3794695"/>
            <a:ext cx="597876" cy="101192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0"/>
          </p:cNvCxnSpPr>
          <p:nvPr/>
        </p:nvCxnSpPr>
        <p:spPr>
          <a:xfrm flipH="1">
            <a:off x="2433194" y="3794695"/>
            <a:ext cx="579311" cy="944193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733" y="397469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66036" y="501364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768" y="497977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O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0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SVO map of languages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055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3000" dirty="0" smtClean="0">
                <a:solidFill>
                  <a:srgbClr val="C00000"/>
                </a:solidFill>
              </a:rPr>
              <a:t>SOV</a:t>
            </a:r>
            <a:r>
              <a:rPr lang="en-US" sz="3000" dirty="0">
                <a:solidFill>
                  <a:srgbClr val="C00000"/>
                </a:solidFill>
              </a:rPr>
              <a:t>: 45</a:t>
            </a:r>
            <a:r>
              <a:rPr lang="en-US" sz="3000" dirty="0" smtClean="0">
                <a:solidFill>
                  <a:srgbClr val="C00000"/>
                </a:solidFill>
              </a:rPr>
              <a:t>% </a:t>
            </a:r>
            <a:r>
              <a:rPr lang="en-US" sz="3000" dirty="0" smtClean="0">
                <a:solidFill>
                  <a:srgbClr val="00B0F0"/>
                </a:solidFill>
              </a:rPr>
              <a:t>Japanese, Urdu, Latin, Ancient Greek, Korean, Sanskrit,</a:t>
            </a:r>
            <a:r>
              <a:rPr lang="mr-IN" sz="3000" dirty="0" smtClean="0">
                <a:solidFill>
                  <a:srgbClr val="00B0F0"/>
                </a:solidFill>
              </a:rPr>
              <a:t>…</a:t>
            </a:r>
            <a:endParaRPr lang="en-US" sz="3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SVO: 42</a:t>
            </a:r>
            <a:r>
              <a:rPr lang="en-US" sz="3000" dirty="0" smtClean="0">
                <a:solidFill>
                  <a:srgbClr val="C00000"/>
                </a:solidFill>
              </a:rPr>
              <a:t>% </a:t>
            </a:r>
            <a:r>
              <a:rPr lang="en-US" sz="3000" dirty="0" smtClean="0">
                <a:solidFill>
                  <a:srgbClr val="00B0F0"/>
                </a:solidFill>
              </a:rPr>
              <a:t>Chinese, English, Hebrew, Greek, German, Spanish, Thai,</a:t>
            </a:r>
            <a:r>
              <a:rPr lang="mr-IN" sz="3000" dirty="0" smtClean="0">
                <a:solidFill>
                  <a:srgbClr val="00B0F0"/>
                </a:solidFill>
              </a:rPr>
              <a:t>…</a:t>
            </a:r>
            <a:endParaRPr lang="en-US" sz="3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VSO: 9</a:t>
            </a:r>
            <a:r>
              <a:rPr lang="en-US" sz="3000" dirty="0" smtClean="0">
                <a:solidFill>
                  <a:srgbClr val="C00000"/>
                </a:solidFill>
              </a:rPr>
              <a:t>%  </a:t>
            </a:r>
            <a:r>
              <a:rPr lang="en-US" sz="3000" dirty="0" smtClean="0">
                <a:solidFill>
                  <a:srgbClr val="00B0F0"/>
                </a:solidFill>
              </a:rPr>
              <a:t>Biblical Hebrew, Arabic, Welsh, Filipino,</a:t>
            </a:r>
            <a:r>
              <a:rPr lang="mr-IN" sz="3000" dirty="0" smtClean="0">
                <a:solidFill>
                  <a:srgbClr val="00B0F0"/>
                </a:solidFill>
              </a:rPr>
              <a:t>…</a:t>
            </a:r>
            <a:endParaRPr lang="en-US" sz="3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VOS: 3</a:t>
            </a:r>
            <a:r>
              <a:rPr lang="en-US" sz="3000" dirty="0" smtClean="0">
                <a:solidFill>
                  <a:srgbClr val="C00000"/>
                </a:solidFill>
              </a:rPr>
              <a:t>%  </a:t>
            </a:r>
            <a:r>
              <a:rPr lang="en-US" sz="3000" dirty="0" smtClean="0">
                <a:solidFill>
                  <a:srgbClr val="00B0F0"/>
                </a:solidFill>
              </a:rPr>
              <a:t>Malagasy, Car,</a:t>
            </a:r>
            <a:r>
              <a:rPr lang="mr-IN" sz="3000" dirty="0" smtClean="0">
                <a:solidFill>
                  <a:srgbClr val="00B0F0"/>
                </a:solidFill>
              </a:rPr>
              <a:t>…</a:t>
            </a:r>
            <a:endParaRPr lang="en-US" sz="3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OVS: 1</a:t>
            </a:r>
            <a:r>
              <a:rPr lang="en-US" sz="3000" dirty="0" smtClean="0">
                <a:solidFill>
                  <a:srgbClr val="C00000"/>
                </a:solidFill>
              </a:rPr>
              <a:t>%  </a:t>
            </a:r>
            <a:r>
              <a:rPr lang="en-US" sz="3000" dirty="0" err="1" smtClean="0">
                <a:solidFill>
                  <a:srgbClr val="00B0F0"/>
                </a:solidFill>
              </a:rPr>
              <a:t>Apalai</a:t>
            </a:r>
            <a:r>
              <a:rPr lang="en-US" sz="3000" dirty="0" smtClean="0">
                <a:solidFill>
                  <a:srgbClr val="00B0F0"/>
                </a:solidFill>
              </a:rPr>
              <a:t>,</a:t>
            </a:r>
            <a:r>
              <a:rPr lang="mr-IN" sz="3000" dirty="0" smtClean="0">
                <a:solidFill>
                  <a:srgbClr val="00B0F0"/>
                </a:solidFill>
              </a:rPr>
              <a:t>…</a:t>
            </a:r>
            <a:endParaRPr lang="en-US" sz="30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rgbClr val="C00000"/>
                </a:solidFill>
              </a:rPr>
              <a:t>OSV: 0.01</a:t>
            </a:r>
            <a:r>
              <a:rPr lang="en-US" sz="3000" dirty="0" smtClean="0">
                <a:solidFill>
                  <a:srgbClr val="C00000"/>
                </a:solidFill>
              </a:rPr>
              <a:t>% </a:t>
            </a:r>
            <a:r>
              <a:rPr lang="en-US" sz="3000" dirty="0" err="1" smtClean="0">
                <a:solidFill>
                  <a:srgbClr val="00B0F0"/>
                </a:solidFill>
              </a:rPr>
              <a:t>Warao</a:t>
            </a:r>
            <a:endParaRPr lang="en-US" sz="3000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2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82300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[</a:t>
            </a:r>
            <a:r>
              <a:rPr lang="en-US" sz="3200" dirty="0" smtClean="0"/>
              <a:t>Diel 1975], [</a:t>
            </a:r>
            <a:r>
              <a:rPr lang="en-US" sz="3200" dirty="0" err="1" smtClean="0"/>
              <a:t>Mallinson</a:t>
            </a:r>
            <a:r>
              <a:rPr lang="en-US" sz="3200" dirty="0" smtClean="0"/>
              <a:t> and Blake 1981],[Krupa 1982], [Tomlin 1986], </a:t>
            </a:r>
            <a:r>
              <a:rPr lang="mr-IN" sz="3200" dirty="0" smtClean="0"/>
              <a:t>…</a:t>
            </a:r>
            <a:r>
              <a:rPr lang="en-US" sz="3200" dirty="0" smtClean="0"/>
              <a:t>  Various systems of linguistic principles; S-V-O orders are sorted in decreasing degree of compliance with these principles</a:t>
            </a:r>
          </a:p>
          <a:p>
            <a:r>
              <a:rPr lang="en-US" sz="3200" dirty="0" smtClean="0"/>
              <a:t>[Manning and Parker 1989, 1991] “Semantic diagram”</a:t>
            </a:r>
          </a:p>
          <a:p>
            <a:r>
              <a:rPr lang="en-US" sz="3200" dirty="0" smtClean="0"/>
              <a:t>[</a:t>
            </a:r>
            <a:r>
              <a:rPr lang="en-US" sz="3200" dirty="0" err="1" smtClean="0"/>
              <a:t>Maurits</a:t>
            </a:r>
            <a:r>
              <a:rPr lang="en-US" sz="3200" dirty="0" smtClean="0"/>
              <a:t> 2011, 2014]  SVO frequencies are the steady state distribution of a Markov chain.  Languages evolve, word orders change, and one can estimate the transition rates</a:t>
            </a:r>
          </a:p>
          <a:p>
            <a:endParaRPr lang="en-US" sz="36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81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04386"/>
            <a:ext cx="10515600" cy="1325563"/>
          </a:xfrm>
        </p:spPr>
        <p:txBody>
          <a:bodyPr/>
          <a:lstStyle/>
          <a:p>
            <a:r>
              <a:rPr lang="en-US" dirty="0" smtClean="0"/>
              <a:t>S-V-O word orders: a computational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712" y="1825625"/>
            <a:ext cx="71930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Recall that syntax tree</a:t>
            </a:r>
          </a:p>
          <a:p>
            <a:pPr marL="0" indent="0">
              <a:buNone/>
            </a:pPr>
            <a:r>
              <a:rPr lang="en-US" sz="4000" dirty="0" smtClean="0"/>
              <a:t>Articulation strategy: selecting a permutation of the three leaves</a:t>
            </a:r>
          </a:p>
          <a:p>
            <a:pPr marL="0" indent="0">
              <a:buNone/>
            </a:pPr>
            <a:r>
              <a:rPr lang="en-US" sz="4000" dirty="0" smtClean="0"/>
              <a:t>How is an AS implemented?</a:t>
            </a:r>
          </a:p>
          <a:p>
            <a:pPr marL="0" indent="0">
              <a:buNone/>
            </a:pPr>
            <a:endParaRPr lang="en-US" sz="4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Oval 3"/>
          <p:cNvSpPr/>
          <p:nvPr/>
        </p:nvSpPr>
        <p:spPr>
          <a:xfrm>
            <a:off x="1845903" y="2401885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80267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1"/>
          </p:cNvCxnSpPr>
          <p:nvPr/>
        </p:nvCxnSpPr>
        <p:spPr>
          <a:xfrm>
            <a:off x="2033798" y="2589781"/>
            <a:ext cx="978707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1467" y="4741332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23127" y="4738888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7415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11" idx="7"/>
          </p:cNvCxnSpPr>
          <p:nvPr/>
        </p:nvCxnSpPr>
        <p:spPr>
          <a:xfrm flipH="1">
            <a:off x="925310" y="2589781"/>
            <a:ext cx="952831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</p:cNvCxnSpPr>
          <p:nvPr/>
        </p:nvCxnSpPr>
        <p:spPr>
          <a:xfrm>
            <a:off x="3168162" y="3794695"/>
            <a:ext cx="597876" cy="101192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0"/>
          </p:cNvCxnSpPr>
          <p:nvPr/>
        </p:nvCxnSpPr>
        <p:spPr>
          <a:xfrm flipH="1">
            <a:off x="2433194" y="3794695"/>
            <a:ext cx="579311" cy="944193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733" y="397469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66036" y="501364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768" y="497977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O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04386"/>
            <a:ext cx="10515600" cy="1325563"/>
          </a:xfrm>
        </p:spPr>
        <p:txBody>
          <a:bodyPr/>
          <a:lstStyle/>
          <a:p>
            <a:r>
              <a:rPr lang="en-US" dirty="0" smtClean="0"/>
              <a:t>AS implementation through </a:t>
            </a:r>
            <a:r>
              <a:rPr lang="en-US" b="1" dirty="0" smtClean="0">
                <a:solidFill>
                  <a:srgbClr val="0070C0"/>
                </a:solidFill>
              </a:rPr>
              <a:t>lock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an </a:t>
            </a:r>
            <a:r>
              <a:rPr lang="en-US" b="1" dirty="0" smtClean="0">
                <a:solidFill>
                  <a:srgbClr val="00B050"/>
                </a:solidFill>
              </a:rPr>
              <a:t>unlock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712" y="1825625"/>
            <a:ext cx="71930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An internal node may </a:t>
            </a:r>
            <a:r>
              <a:rPr lang="en-US" sz="4000" b="1" i="1" dirty="0" smtClean="0">
                <a:solidFill>
                  <a:srgbClr val="0070C0"/>
                </a:solidFill>
              </a:rPr>
              <a:t>lock</a:t>
            </a:r>
            <a:r>
              <a:rPr lang="en-US" sz="4000" dirty="0" smtClean="0"/>
              <a:t> a child (when it fires)</a:t>
            </a:r>
          </a:p>
          <a:p>
            <a:pPr marL="0" indent="0">
              <a:buNone/>
            </a:pPr>
            <a:r>
              <a:rPr lang="en-US" sz="4000" dirty="0" smtClean="0"/>
              <a:t>A leaf may </a:t>
            </a:r>
            <a:r>
              <a:rPr lang="en-US" sz="4000" b="1" i="1" dirty="0" smtClean="0">
                <a:solidFill>
                  <a:srgbClr val="00B050"/>
                </a:solidFill>
              </a:rPr>
              <a:t>unlock</a:t>
            </a:r>
            <a:r>
              <a:rPr lang="en-US" sz="4000" dirty="0" smtClean="0"/>
              <a:t> another leaf (again, when it fires)</a:t>
            </a:r>
            <a:endParaRPr lang="en-US" sz="4000" dirty="0"/>
          </a:p>
          <a:p>
            <a:pPr marL="0" indent="0">
              <a:buNone/>
            </a:pPr>
            <a:r>
              <a:rPr lang="en-US" sz="4000" dirty="0" err="1" smtClean="0">
                <a:solidFill>
                  <a:srgbClr val="0070C0"/>
                </a:solidFill>
              </a:rPr>
              <a:t>Eg</a:t>
            </a:r>
            <a:r>
              <a:rPr lang="en-US" sz="4000" dirty="0" smtClean="0">
                <a:solidFill>
                  <a:srgbClr val="0070C0"/>
                </a:solidFill>
              </a:rPr>
              <a:t>, S-O-V (see figure</a:t>
            </a:r>
            <a:r>
              <a:rPr lang="mr-IN" sz="4000" dirty="0" smtClean="0">
                <a:solidFill>
                  <a:srgbClr val="0070C0"/>
                </a:solidFill>
              </a:rPr>
              <a:t>…</a:t>
            </a:r>
            <a:r>
              <a:rPr lang="en-US" sz="4000" dirty="0" smtClean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C00000"/>
                </a:solidFill>
              </a:rPr>
              <a:t>(already explains why </a:t>
            </a:r>
            <a:r>
              <a:rPr lang="en-US" sz="4000" dirty="0">
                <a:solidFill>
                  <a:srgbClr val="C00000"/>
                </a:solidFill>
              </a:rPr>
              <a:t> </a:t>
            </a:r>
            <a:r>
              <a:rPr lang="en-US" sz="4000" dirty="0" smtClean="0">
                <a:solidFill>
                  <a:srgbClr val="C00000"/>
                </a:solidFill>
              </a:rPr>
              <a:t>              SOV, SVO &gt;&gt; others</a:t>
            </a:r>
            <a:r>
              <a:rPr lang="mr-IN" sz="4000" dirty="0" smtClean="0">
                <a:solidFill>
                  <a:srgbClr val="C00000"/>
                </a:solidFill>
              </a:rPr>
              <a:t>…</a:t>
            </a:r>
            <a:r>
              <a:rPr lang="en-US" sz="4000" dirty="0" smtClean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Oval 3"/>
          <p:cNvSpPr/>
          <p:nvPr/>
        </p:nvSpPr>
        <p:spPr>
          <a:xfrm>
            <a:off x="1845903" y="2401885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80267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1"/>
          </p:cNvCxnSpPr>
          <p:nvPr/>
        </p:nvCxnSpPr>
        <p:spPr>
          <a:xfrm>
            <a:off x="2033798" y="2589781"/>
            <a:ext cx="978707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1467" y="4741332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23127" y="4738888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7415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11" idx="7"/>
          </p:cNvCxnSpPr>
          <p:nvPr/>
        </p:nvCxnSpPr>
        <p:spPr>
          <a:xfrm flipH="1">
            <a:off x="925310" y="2589781"/>
            <a:ext cx="952831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</p:cNvCxnSpPr>
          <p:nvPr/>
        </p:nvCxnSpPr>
        <p:spPr>
          <a:xfrm>
            <a:off x="3168162" y="3794695"/>
            <a:ext cx="597876" cy="101192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0"/>
          </p:cNvCxnSpPr>
          <p:nvPr/>
        </p:nvCxnSpPr>
        <p:spPr>
          <a:xfrm flipH="1">
            <a:off x="2433194" y="3794695"/>
            <a:ext cx="579311" cy="944193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733" y="397469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66036" y="501364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768" y="497977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O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230430" y="3746090"/>
            <a:ext cx="748744" cy="1165177"/>
          </a:xfrm>
          <a:custGeom>
            <a:avLst/>
            <a:gdLst>
              <a:gd name="connsiteX0" fmla="*/ 748744 w 748744"/>
              <a:gd name="connsiteY0" fmla="*/ 0 h 1165177"/>
              <a:gd name="connsiteX1" fmla="*/ 40822 w 748744"/>
              <a:gd name="connsiteY1" fmla="*/ 324465 h 1165177"/>
              <a:gd name="connsiteX2" fmla="*/ 99815 w 748744"/>
              <a:gd name="connsiteY2" fmla="*/ 1091381 h 1165177"/>
              <a:gd name="connsiteX3" fmla="*/ 217802 w 748744"/>
              <a:gd name="connsiteY3" fmla="*/ 1091381 h 116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44" h="1165177">
                <a:moveTo>
                  <a:pt x="748744" y="0"/>
                </a:moveTo>
                <a:cubicBezTo>
                  <a:pt x="448860" y="71284"/>
                  <a:pt x="148977" y="142568"/>
                  <a:pt x="40822" y="324465"/>
                </a:cubicBezTo>
                <a:cubicBezTo>
                  <a:pt x="-67333" y="506362"/>
                  <a:pt x="70318" y="963562"/>
                  <a:pt x="99815" y="1091381"/>
                </a:cubicBezTo>
                <a:cubicBezTo>
                  <a:pt x="129312" y="1219200"/>
                  <a:pt x="173557" y="1155290"/>
                  <a:pt x="217802" y="109138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9" idx="2"/>
            <a:endCxn id="10" idx="5"/>
          </p:cNvCxnSpPr>
          <p:nvPr/>
        </p:nvCxnSpPr>
        <p:spPr>
          <a:xfrm flipH="1">
            <a:off x="2511022" y="4851399"/>
            <a:ext cx="1180445" cy="7538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[</a:t>
            </a:r>
            <a:r>
              <a:rPr lang="en-US" dirty="0" err="1" smtClean="0"/>
              <a:t>Poeppel</a:t>
            </a:r>
            <a:r>
              <a:rPr lang="en-US" dirty="0" smtClean="0"/>
              <a:t> 2016] experiment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2757" y="262193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2074" y="2635872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2581" y="2633086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7837" y="2633086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0303" y="2633086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melt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29077" y="2638662"/>
            <a:ext cx="70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5645" y="2638661"/>
            <a:ext cx="748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blue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01931" y="2638661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guess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6332" y="263866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hits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080129" y="2633085"/>
            <a:ext cx="65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10882" y="2638661"/>
            <a:ext cx="77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09605" y="2638661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04260" y="4834890"/>
            <a:ext cx="412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3639803" y="3060512"/>
            <a:ext cx="3268980" cy="1778266"/>
          </a:xfrm>
          <a:custGeom>
            <a:avLst/>
            <a:gdLst>
              <a:gd name="connsiteX0" fmla="*/ 0 w 4358640"/>
              <a:gd name="connsiteY0" fmla="*/ 1478785 h 1661665"/>
              <a:gd name="connsiteX1" fmla="*/ 1402080 w 4358640"/>
              <a:gd name="connsiteY1" fmla="*/ 1341625 h 1661665"/>
              <a:gd name="connsiteX2" fmla="*/ 2697480 w 4358640"/>
              <a:gd name="connsiteY2" fmla="*/ 1554985 h 1661665"/>
              <a:gd name="connsiteX3" fmla="*/ 3093720 w 4358640"/>
              <a:gd name="connsiteY3" fmla="*/ 505 h 1661665"/>
              <a:gd name="connsiteX4" fmla="*/ 3627120 w 4358640"/>
              <a:gd name="connsiteY4" fmla="*/ 1387345 h 1661665"/>
              <a:gd name="connsiteX5" fmla="*/ 4358640 w 4358640"/>
              <a:gd name="connsiteY5" fmla="*/ 1661665 h 1661665"/>
              <a:gd name="connsiteX6" fmla="*/ 4358640 w 4358640"/>
              <a:gd name="connsiteY6" fmla="*/ 1661665 h 1661665"/>
              <a:gd name="connsiteX7" fmla="*/ 4358640 w 4358640"/>
              <a:gd name="connsiteY7" fmla="*/ 1661665 h 1661665"/>
              <a:gd name="connsiteX8" fmla="*/ 4251960 w 4358640"/>
              <a:gd name="connsiteY8" fmla="*/ 1646425 h 16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58640" h="1661665">
                <a:moveTo>
                  <a:pt x="0" y="1478785"/>
                </a:moveTo>
                <a:cubicBezTo>
                  <a:pt x="476250" y="1403855"/>
                  <a:pt x="952500" y="1328925"/>
                  <a:pt x="1402080" y="1341625"/>
                </a:cubicBezTo>
                <a:cubicBezTo>
                  <a:pt x="1851660" y="1354325"/>
                  <a:pt x="2415540" y="1778505"/>
                  <a:pt x="2697480" y="1554985"/>
                </a:cubicBezTo>
                <a:cubicBezTo>
                  <a:pt x="2979420" y="1331465"/>
                  <a:pt x="2938780" y="28445"/>
                  <a:pt x="3093720" y="505"/>
                </a:cubicBezTo>
                <a:cubicBezTo>
                  <a:pt x="3248660" y="-27435"/>
                  <a:pt x="3416300" y="1110485"/>
                  <a:pt x="3627120" y="1387345"/>
                </a:cubicBezTo>
                <a:cubicBezTo>
                  <a:pt x="3837940" y="1664205"/>
                  <a:pt x="4358640" y="1661665"/>
                  <a:pt x="4358640" y="1661665"/>
                </a:cubicBezTo>
                <a:lnTo>
                  <a:pt x="4358640" y="1661665"/>
                </a:lnTo>
                <a:lnTo>
                  <a:pt x="4358640" y="1661665"/>
                </a:lnTo>
                <a:lnTo>
                  <a:pt x="4251960" y="164642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19" name="TextBox 18"/>
          <p:cNvSpPr txBox="1"/>
          <p:nvPr/>
        </p:nvSpPr>
        <p:spPr>
          <a:xfrm>
            <a:off x="5699333" y="5029202"/>
            <a:ext cx="11624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+mj-lt"/>
              </a:rPr>
              <a:t>4 hertz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97277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2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 animBg="1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04386"/>
            <a:ext cx="10515600" cy="1325563"/>
          </a:xfrm>
        </p:spPr>
        <p:txBody>
          <a:bodyPr/>
          <a:lstStyle/>
          <a:p>
            <a:r>
              <a:rPr lang="en-US" dirty="0" smtClean="0"/>
              <a:t>S-V-O word orders: a computational explanation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979" y="1799023"/>
            <a:ext cx="76587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C00000"/>
                </a:solidFill>
              </a:rPr>
              <a:t>Suppose f(𝝿) ~ </a:t>
            </a:r>
            <a:r>
              <a:rPr lang="en-US" sz="4000" dirty="0" err="1" smtClean="0">
                <a:solidFill>
                  <a:srgbClr val="C00000"/>
                </a:solidFill>
              </a:rPr>
              <a:t>exp</a:t>
            </a:r>
            <a:r>
              <a:rPr lang="en-US" sz="4000" dirty="0" smtClean="0">
                <a:solidFill>
                  <a:srgbClr val="C00000"/>
                </a:solidFill>
              </a:rPr>
              <a:t>(-complexity(</a:t>
            </a:r>
            <a:r>
              <a:rPr lang="en-US" sz="4000" dirty="0">
                <a:solidFill>
                  <a:srgbClr val="C00000"/>
                </a:solidFill>
              </a:rPr>
              <a:t>𝝿</a:t>
            </a:r>
            <a:r>
              <a:rPr lang="en-US" sz="4000" dirty="0" smtClean="0">
                <a:solidFill>
                  <a:srgbClr val="C00000"/>
                </a:solidFill>
              </a:rPr>
              <a:t>))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C00000"/>
                </a:solidFill>
              </a:rPr>
              <a:t>Complexity = sum of ”costs” of </a:t>
            </a:r>
            <a:r>
              <a:rPr lang="en-US" sz="4000" b="1" dirty="0" smtClean="0">
                <a:solidFill>
                  <a:srgbClr val="C00000"/>
                </a:solidFill>
              </a:rPr>
              <a:t>lock</a:t>
            </a:r>
            <a:r>
              <a:rPr lang="en-US" sz="4000" dirty="0" smtClean="0">
                <a:solidFill>
                  <a:srgbClr val="C00000"/>
                </a:solidFill>
              </a:rPr>
              <a:t> and </a:t>
            </a:r>
            <a:r>
              <a:rPr lang="en-US" sz="4000" b="1" dirty="0" smtClean="0">
                <a:solidFill>
                  <a:srgbClr val="C00000"/>
                </a:solidFill>
              </a:rPr>
              <a:t>unlock</a:t>
            </a:r>
            <a:r>
              <a:rPr lang="en-US" sz="4000" dirty="0" smtClean="0">
                <a:solidFill>
                  <a:srgbClr val="C00000"/>
                </a:solidFill>
              </a:rPr>
              <a:t> </a:t>
            </a:r>
            <a:r>
              <a:rPr lang="en-US" sz="4000" dirty="0" smtClean="0">
                <a:solidFill>
                  <a:srgbClr val="C00000"/>
                </a:solidFill>
              </a:rPr>
              <a:t>steps</a:t>
            </a:r>
          </a:p>
          <a:p>
            <a:pPr marL="0" indent="0">
              <a:buNone/>
            </a:pPr>
            <a:r>
              <a:rPr lang="en-US" sz="4000" dirty="0" smtClean="0"/>
              <a:t>Gradient descent </a:t>
            </a:r>
            <a:r>
              <a:rPr lang="en-US" sz="4000" dirty="0" smtClean="0">
                <a:sym typeface="Wingdings"/>
              </a:rPr>
              <a:t> values for </a:t>
            </a:r>
            <a:r>
              <a:rPr lang="en-US" sz="4000" b="1" dirty="0" smtClean="0">
                <a:solidFill>
                  <a:srgbClr val="002060"/>
                </a:solidFill>
                <a:sym typeface="Wingdings"/>
              </a:rPr>
              <a:t>unlock costs </a:t>
            </a:r>
            <a:r>
              <a:rPr lang="en-US" sz="4000" dirty="0" smtClean="0">
                <a:solidFill>
                  <a:srgbClr val="002060"/>
                </a:solidFill>
                <a:sym typeface="Wingdings"/>
              </a:rPr>
              <a:t>between </a:t>
            </a:r>
            <a:r>
              <a:rPr lang="en-US" sz="4000" dirty="0" smtClean="0">
                <a:sym typeface="Wingdings"/>
              </a:rPr>
              <a:t>leaves</a:t>
            </a:r>
          </a:p>
          <a:p>
            <a:pPr marL="0" indent="0">
              <a:buNone/>
            </a:pPr>
            <a:r>
              <a:rPr lang="en-US" sz="4000" b="1" i="1" dirty="0" smtClean="0">
                <a:solidFill>
                  <a:srgbClr val="0070C0"/>
                </a:solidFill>
                <a:sym typeface="Wingdings"/>
              </a:rPr>
              <a:t>Prediction: OV ~ VO, SV &gt;&gt; VS </a:t>
            </a:r>
            <a:endParaRPr lang="en-US" sz="4000" b="1" i="1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Oval 3"/>
          <p:cNvSpPr/>
          <p:nvPr/>
        </p:nvSpPr>
        <p:spPr>
          <a:xfrm>
            <a:off x="1845903" y="2401885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80267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5"/>
            <a:endCxn id="5" idx="1"/>
          </p:cNvCxnSpPr>
          <p:nvPr/>
        </p:nvCxnSpPr>
        <p:spPr>
          <a:xfrm>
            <a:off x="2033798" y="2589781"/>
            <a:ext cx="978707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691467" y="4741332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23127" y="4738888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7415" y="3606799"/>
            <a:ext cx="220133" cy="22013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4" idx="3"/>
            <a:endCxn id="11" idx="7"/>
          </p:cNvCxnSpPr>
          <p:nvPr/>
        </p:nvCxnSpPr>
        <p:spPr>
          <a:xfrm flipH="1">
            <a:off x="925310" y="2589781"/>
            <a:ext cx="952831" cy="10492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5"/>
          </p:cNvCxnSpPr>
          <p:nvPr/>
        </p:nvCxnSpPr>
        <p:spPr>
          <a:xfrm>
            <a:off x="3168162" y="3794695"/>
            <a:ext cx="597876" cy="101192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7"/>
          </p:cNvCxnSpPr>
          <p:nvPr/>
        </p:nvCxnSpPr>
        <p:spPr>
          <a:xfrm flipH="1">
            <a:off x="2511022" y="3794695"/>
            <a:ext cx="501483" cy="97643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5733" y="3974692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66036" y="501364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57768" y="4979776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O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230430" y="3746090"/>
            <a:ext cx="748744" cy="1165177"/>
          </a:xfrm>
          <a:custGeom>
            <a:avLst/>
            <a:gdLst>
              <a:gd name="connsiteX0" fmla="*/ 748744 w 748744"/>
              <a:gd name="connsiteY0" fmla="*/ 0 h 1165177"/>
              <a:gd name="connsiteX1" fmla="*/ 40822 w 748744"/>
              <a:gd name="connsiteY1" fmla="*/ 324465 h 1165177"/>
              <a:gd name="connsiteX2" fmla="*/ 99815 w 748744"/>
              <a:gd name="connsiteY2" fmla="*/ 1091381 h 1165177"/>
              <a:gd name="connsiteX3" fmla="*/ 217802 w 748744"/>
              <a:gd name="connsiteY3" fmla="*/ 1091381 h 116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744" h="1165177">
                <a:moveTo>
                  <a:pt x="748744" y="0"/>
                </a:moveTo>
                <a:cubicBezTo>
                  <a:pt x="448860" y="71284"/>
                  <a:pt x="148977" y="142568"/>
                  <a:pt x="40822" y="324465"/>
                </a:cubicBezTo>
                <a:cubicBezTo>
                  <a:pt x="-67333" y="506362"/>
                  <a:pt x="70318" y="963562"/>
                  <a:pt x="99815" y="1091381"/>
                </a:cubicBezTo>
                <a:cubicBezTo>
                  <a:pt x="129312" y="1219200"/>
                  <a:pt x="173557" y="1155290"/>
                  <a:pt x="217802" y="1091381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9" idx="2"/>
            <a:endCxn id="10" idx="5"/>
          </p:cNvCxnSpPr>
          <p:nvPr/>
        </p:nvCxnSpPr>
        <p:spPr>
          <a:xfrm flipH="1">
            <a:off x="2511022" y="4851399"/>
            <a:ext cx="1180445" cy="7538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431" y="2253180"/>
            <a:ext cx="4842933" cy="34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8610600" cy="1143000"/>
          </a:xfrm>
        </p:spPr>
        <p:txBody>
          <a:bodyPr/>
          <a:lstStyle/>
          <a:p>
            <a:r>
              <a:rPr lang="en-US" dirty="0" err="1"/>
              <a:t>Sooooooo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768475"/>
            <a:ext cx="11033760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The study of the Brain is fascinating and bottomless</a:t>
            </a:r>
          </a:p>
          <a:p>
            <a:r>
              <a:rPr lang="en-US" sz="3600" dirty="0" smtClean="0"/>
              <a:t>Assemblies and their operations may </a:t>
            </a:r>
            <a:r>
              <a:rPr lang="en-US" sz="3600" dirty="0"/>
              <a:t>be one </a:t>
            </a:r>
            <a:r>
              <a:rPr lang="en-US" sz="3600" dirty="0" smtClean="0"/>
              <a:t>productive path to thinking about computation in the brain</a:t>
            </a:r>
          </a:p>
          <a:p>
            <a:r>
              <a:rPr lang="en-US" sz="3600" dirty="0" smtClean="0"/>
              <a:t>Conjectured architecture for basic syntax in language</a:t>
            </a:r>
          </a:p>
          <a:p>
            <a:r>
              <a:rPr lang="en-US" sz="3600" dirty="0" smtClean="0">
                <a:solidFill>
                  <a:srgbClr val="0070C0"/>
                </a:solidFill>
              </a:rPr>
              <a:t>Are assemblies the seat of Axel’s “logic”?</a:t>
            </a:r>
            <a:endParaRPr lang="en-US" sz="3600" dirty="0">
              <a:solidFill>
                <a:srgbClr val="0070C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How do assemblies learn and predict?</a:t>
            </a:r>
          </a:p>
          <a:p>
            <a:r>
              <a:rPr lang="en-US" sz="3600" dirty="0">
                <a:solidFill>
                  <a:srgbClr val="00B050"/>
                </a:solidFill>
              </a:rPr>
              <a:t>How can one test/verify/falsify the Assembly Hypothesis through experiments?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3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mpa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7" y="711363"/>
            <a:ext cx="1299998" cy="1949997"/>
          </a:xfrm>
          <a:prstGeom prst="rect">
            <a:avLst/>
          </a:prstGeom>
        </p:spPr>
      </p:pic>
      <p:pic>
        <p:nvPicPr>
          <p:cNvPr id="6" name="Picture 5" descr="maas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51" y="3420764"/>
            <a:ext cx="1540739" cy="183703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953000" y="5257800"/>
            <a:ext cx="5199993" cy="4571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2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300" dirty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35" y="3889256"/>
            <a:ext cx="1484960" cy="1982498"/>
          </a:xfrm>
          <a:prstGeom prst="rect">
            <a:avLst/>
          </a:prstGeom>
        </p:spPr>
      </p:pic>
      <p:sp>
        <p:nvSpPr>
          <p:cNvPr id="2" name="AutoShape 2" descr="mage result for daniel mitropolsky columbia"/>
          <p:cNvSpPr>
            <a:spLocks noChangeAspect="1" noChangeArrowheads="1"/>
          </p:cNvSpPr>
          <p:nvPr/>
        </p:nvSpPr>
        <p:spPr bwMode="auto">
          <a:xfrm>
            <a:off x="0" y="0"/>
            <a:ext cx="1604936" cy="16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mage result for daniel mitropolsky columbia"/>
          <p:cNvSpPr>
            <a:spLocks noChangeAspect="1" noChangeArrowheads="1"/>
          </p:cNvSpPr>
          <p:nvPr/>
        </p:nvSpPr>
        <p:spPr bwMode="auto">
          <a:xfrm>
            <a:off x="152400" y="152400"/>
            <a:ext cx="1604936" cy="160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mage result for daniel mitropolsky columb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548" y="2155925"/>
            <a:ext cx="1733331" cy="173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6" descr="mage result for larry abbott"/>
          <p:cNvSpPr>
            <a:spLocks noChangeAspect="1" noChangeArrowheads="1"/>
          </p:cNvSpPr>
          <p:nvPr/>
        </p:nvSpPr>
        <p:spPr bwMode="auto">
          <a:xfrm>
            <a:off x="0" y="0"/>
            <a:ext cx="256790" cy="25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5976" y="2730654"/>
            <a:ext cx="2266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Santosh </a:t>
            </a:r>
            <a:r>
              <a:rPr lang="en-US" sz="2800" dirty="0" err="1"/>
              <a:t>Vempala</a:t>
            </a:r>
            <a:endParaRPr lang="en-US" sz="2800" dirty="0"/>
          </a:p>
          <a:p>
            <a:r>
              <a:rPr lang="en-US" sz="2800" dirty="0" err="1"/>
              <a:t>GaTech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3032751" y="5320280"/>
            <a:ext cx="21601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Wolfgang </a:t>
            </a:r>
            <a:r>
              <a:rPr lang="en-US" sz="2800" dirty="0" err="1"/>
              <a:t>Maass</a:t>
            </a:r>
            <a:endParaRPr lang="en-US" sz="2800" dirty="0"/>
          </a:p>
          <a:p>
            <a:r>
              <a:rPr lang="en-US" sz="2800" dirty="0" err="1"/>
              <a:t>TUGraz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7374270" y="5320280"/>
            <a:ext cx="1635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Mike Collins</a:t>
            </a:r>
          </a:p>
          <a:p>
            <a:r>
              <a:rPr lang="en-US" sz="2800" dirty="0"/>
              <a:t>Columbia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3553" y="3459804"/>
            <a:ext cx="2184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Dan </a:t>
            </a:r>
            <a:r>
              <a:rPr lang="en-US" sz="2800" dirty="0" err="1"/>
              <a:t>Mitropolsky</a:t>
            </a:r>
            <a:endParaRPr lang="en-US" sz="2800" dirty="0"/>
          </a:p>
          <a:p>
            <a:r>
              <a:rPr lang="en-US" sz="2800" dirty="0"/>
              <a:t>Columbia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15424BA-6566-5B4A-9FD6-794FCC236465}"/>
              </a:ext>
            </a:extLst>
          </p:cNvPr>
          <p:cNvSpPr txBox="1"/>
          <p:nvPr/>
        </p:nvSpPr>
        <p:spPr>
          <a:xfrm>
            <a:off x="2829916" y="628650"/>
            <a:ext cx="56717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00000"/>
                </a:solidFill>
              </a:rPr>
              <a:t>m</a:t>
            </a:r>
            <a:r>
              <a:rPr lang="en-US" sz="6000" dirty="0" smtClean="0">
                <a:solidFill>
                  <a:srgbClr val="C00000"/>
                </a:solidFill>
              </a:rPr>
              <a:t>y collaborators!</a:t>
            </a:r>
          </a:p>
          <a:p>
            <a:r>
              <a:rPr lang="en-US" sz="6000" dirty="0" smtClean="0">
                <a:solidFill>
                  <a:srgbClr val="C00000"/>
                </a:solidFill>
              </a:rPr>
              <a:t>(paper in </a:t>
            </a:r>
            <a:r>
              <a:rPr lang="en-US" sz="6000" dirty="0" err="1" smtClean="0">
                <a:solidFill>
                  <a:srgbClr val="C00000"/>
                </a:solidFill>
              </a:rPr>
              <a:t>bioRxiv</a:t>
            </a:r>
            <a:r>
              <a:rPr lang="en-US" sz="6000" dirty="0" smtClean="0">
                <a:solidFill>
                  <a:srgbClr val="C00000"/>
                </a:solidFill>
              </a:rPr>
              <a:t>)</a:t>
            </a:r>
            <a:endParaRPr lang="en-US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75" y="-602084"/>
            <a:ext cx="12192000" cy="8515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9283" y="2039764"/>
            <a:ext cx="64214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Thank You!</a:t>
            </a:r>
            <a:endParaRPr lang="en-US" sz="7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3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[</a:t>
            </a:r>
            <a:r>
              <a:rPr lang="en-US" dirty="0" err="1" smtClean="0"/>
              <a:t>Poeppel</a:t>
            </a:r>
            <a:r>
              <a:rPr lang="en-US" dirty="0" smtClean="0"/>
              <a:t> 2016] experiment, </a:t>
            </a:r>
            <a:br>
              <a:rPr lang="en-US" dirty="0" smtClean="0"/>
            </a:br>
            <a:r>
              <a:rPr lang="en-US" dirty="0" smtClean="0"/>
              <a:t>stage II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63724" y="2621932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4463" y="2635872"/>
            <a:ext cx="59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4194" y="2633086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1028" y="2633086"/>
            <a:ext cx="73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8519" y="263308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269" y="263866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3661" y="2638661"/>
            <a:ext cx="55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1768" y="2638661"/>
            <a:ext cx="7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little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9150" y="263866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8335" y="2633085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37317" y="2638661"/>
            <a:ext cx="804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kicks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44313" y="2650091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61410" y="4914900"/>
            <a:ext cx="412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1" y="5029201"/>
            <a:ext cx="354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+mj-lt"/>
              </a:rPr>
              <a:t>       1       2             4 hertz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5278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14397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41203" y="4753114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3672840" y="3920451"/>
            <a:ext cx="2868930" cy="941153"/>
          </a:xfrm>
          <a:custGeom>
            <a:avLst/>
            <a:gdLst>
              <a:gd name="connsiteX0" fmla="*/ 0 w 3825240"/>
              <a:gd name="connsiteY0" fmla="*/ 1097333 h 1254870"/>
              <a:gd name="connsiteX1" fmla="*/ 411480 w 3825240"/>
              <a:gd name="connsiteY1" fmla="*/ 990653 h 1254870"/>
              <a:gd name="connsiteX2" fmla="*/ 594360 w 3825240"/>
              <a:gd name="connsiteY2" fmla="*/ 53 h 1254870"/>
              <a:gd name="connsiteX3" fmla="*/ 929640 w 3825240"/>
              <a:gd name="connsiteY3" fmla="*/ 1036373 h 1254870"/>
              <a:gd name="connsiteX4" fmla="*/ 1402080 w 3825240"/>
              <a:gd name="connsiteY4" fmla="*/ 1143053 h 1254870"/>
              <a:gd name="connsiteX5" fmla="*/ 1584960 w 3825240"/>
              <a:gd name="connsiteY5" fmla="*/ 228653 h 1254870"/>
              <a:gd name="connsiteX6" fmla="*/ 1981200 w 3825240"/>
              <a:gd name="connsiteY6" fmla="*/ 1036373 h 1254870"/>
              <a:gd name="connsiteX7" fmla="*/ 2667000 w 3825240"/>
              <a:gd name="connsiteY7" fmla="*/ 1158293 h 1254870"/>
              <a:gd name="connsiteX8" fmla="*/ 3124200 w 3825240"/>
              <a:gd name="connsiteY8" fmla="*/ 365813 h 1254870"/>
              <a:gd name="connsiteX9" fmla="*/ 3489960 w 3825240"/>
              <a:gd name="connsiteY9" fmla="*/ 1143053 h 1254870"/>
              <a:gd name="connsiteX10" fmla="*/ 3825240 w 3825240"/>
              <a:gd name="connsiteY10" fmla="*/ 1249733 h 1254870"/>
              <a:gd name="connsiteX11" fmla="*/ 3825240 w 3825240"/>
              <a:gd name="connsiteY11" fmla="*/ 1249733 h 1254870"/>
              <a:gd name="connsiteX12" fmla="*/ 3825240 w 3825240"/>
              <a:gd name="connsiteY12" fmla="*/ 1249733 h 1254870"/>
              <a:gd name="connsiteX13" fmla="*/ 3825240 w 3825240"/>
              <a:gd name="connsiteY13" fmla="*/ 1249733 h 1254870"/>
              <a:gd name="connsiteX14" fmla="*/ 3825240 w 3825240"/>
              <a:gd name="connsiteY14" fmla="*/ 1249733 h 125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25240" h="1254870">
                <a:moveTo>
                  <a:pt x="0" y="1097333"/>
                </a:moveTo>
                <a:cubicBezTo>
                  <a:pt x="156210" y="1135433"/>
                  <a:pt x="312420" y="1173533"/>
                  <a:pt x="411480" y="990653"/>
                </a:cubicBezTo>
                <a:cubicBezTo>
                  <a:pt x="510540" y="807773"/>
                  <a:pt x="508000" y="-7567"/>
                  <a:pt x="594360" y="53"/>
                </a:cubicBezTo>
                <a:cubicBezTo>
                  <a:pt x="680720" y="7673"/>
                  <a:pt x="795020" y="845873"/>
                  <a:pt x="929640" y="1036373"/>
                </a:cubicBezTo>
                <a:cubicBezTo>
                  <a:pt x="1064260" y="1226873"/>
                  <a:pt x="1292860" y="1277673"/>
                  <a:pt x="1402080" y="1143053"/>
                </a:cubicBezTo>
                <a:cubicBezTo>
                  <a:pt x="1511300" y="1008433"/>
                  <a:pt x="1488440" y="246433"/>
                  <a:pt x="1584960" y="228653"/>
                </a:cubicBezTo>
                <a:cubicBezTo>
                  <a:pt x="1681480" y="210873"/>
                  <a:pt x="1800860" y="881433"/>
                  <a:pt x="1981200" y="1036373"/>
                </a:cubicBezTo>
                <a:cubicBezTo>
                  <a:pt x="2161540" y="1191313"/>
                  <a:pt x="2476500" y="1270053"/>
                  <a:pt x="2667000" y="1158293"/>
                </a:cubicBezTo>
                <a:cubicBezTo>
                  <a:pt x="2857500" y="1046533"/>
                  <a:pt x="2987040" y="368353"/>
                  <a:pt x="3124200" y="365813"/>
                </a:cubicBezTo>
                <a:cubicBezTo>
                  <a:pt x="3261360" y="363273"/>
                  <a:pt x="3373120" y="995733"/>
                  <a:pt x="3489960" y="1143053"/>
                </a:cubicBezTo>
                <a:cubicBezTo>
                  <a:pt x="3606800" y="1290373"/>
                  <a:pt x="3825240" y="1249733"/>
                  <a:pt x="3825240" y="1249733"/>
                </a:cubicBez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1239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interpretation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63724" y="3284872"/>
            <a:ext cx="697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4463" y="3298812"/>
            <a:ext cx="59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4194" y="3296026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1028" y="3296026"/>
            <a:ext cx="73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8519" y="3296026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269" y="330160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3661" y="3301601"/>
            <a:ext cx="55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40348" y="3301601"/>
            <a:ext cx="7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little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9170" y="3301601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8335" y="3296025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51617" y="3301601"/>
            <a:ext cx="804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kicks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10023" y="3301601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ball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61410" y="4914900"/>
            <a:ext cx="4126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1" y="5029201"/>
            <a:ext cx="354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       1       2             4 </a:t>
            </a:r>
            <a:r>
              <a:rPr lang="en-US" sz="2700" dirty="0">
                <a:latin typeface="+mj-lt"/>
              </a:rPr>
              <a:t>hertz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5278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143973" y="4743450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41203" y="4787404"/>
            <a:ext cx="0" cy="1714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3672840" y="3920451"/>
            <a:ext cx="2868930" cy="941153"/>
          </a:xfrm>
          <a:custGeom>
            <a:avLst/>
            <a:gdLst>
              <a:gd name="connsiteX0" fmla="*/ 0 w 3825240"/>
              <a:gd name="connsiteY0" fmla="*/ 1097333 h 1254870"/>
              <a:gd name="connsiteX1" fmla="*/ 411480 w 3825240"/>
              <a:gd name="connsiteY1" fmla="*/ 990653 h 1254870"/>
              <a:gd name="connsiteX2" fmla="*/ 594360 w 3825240"/>
              <a:gd name="connsiteY2" fmla="*/ 53 h 1254870"/>
              <a:gd name="connsiteX3" fmla="*/ 929640 w 3825240"/>
              <a:gd name="connsiteY3" fmla="*/ 1036373 h 1254870"/>
              <a:gd name="connsiteX4" fmla="*/ 1402080 w 3825240"/>
              <a:gd name="connsiteY4" fmla="*/ 1143053 h 1254870"/>
              <a:gd name="connsiteX5" fmla="*/ 1584960 w 3825240"/>
              <a:gd name="connsiteY5" fmla="*/ 228653 h 1254870"/>
              <a:gd name="connsiteX6" fmla="*/ 1981200 w 3825240"/>
              <a:gd name="connsiteY6" fmla="*/ 1036373 h 1254870"/>
              <a:gd name="connsiteX7" fmla="*/ 2667000 w 3825240"/>
              <a:gd name="connsiteY7" fmla="*/ 1158293 h 1254870"/>
              <a:gd name="connsiteX8" fmla="*/ 3124200 w 3825240"/>
              <a:gd name="connsiteY8" fmla="*/ 365813 h 1254870"/>
              <a:gd name="connsiteX9" fmla="*/ 3489960 w 3825240"/>
              <a:gd name="connsiteY9" fmla="*/ 1143053 h 1254870"/>
              <a:gd name="connsiteX10" fmla="*/ 3825240 w 3825240"/>
              <a:gd name="connsiteY10" fmla="*/ 1249733 h 1254870"/>
              <a:gd name="connsiteX11" fmla="*/ 3825240 w 3825240"/>
              <a:gd name="connsiteY11" fmla="*/ 1249733 h 1254870"/>
              <a:gd name="connsiteX12" fmla="*/ 3825240 w 3825240"/>
              <a:gd name="connsiteY12" fmla="*/ 1249733 h 1254870"/>
              <a:gd name="connsiteX13" fmla="*/ 3825240 w 3825240"/>
              <a:gd name="connsiteY13" fmla="*/ 1249733 h 1254870"/>
              <a:gd name="connsiteX14" fmla="*/ 3825240 w 3825240"/>
              <a:gd name="connsiteY14" fmla="*/ 1249733 h 1254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25240" h="1254870">
                <a:moveTo>
                  <a:pt x="0" y="1097333"/>
                </a:moveTo>
                <a:cubicBezTo>
                  <a:pt x="156210" y="1135433"/>
                  <a:pt x="312420" y="1173533"/>
                  <a:pt x="411480" y="990653"/>
                </a:cubicBezTo>
                <a:cubicBezTo>
                  <a:pt x="510540" y="807773"/>
                  <a:pt x="508000" y="-7567"/>
                  <a:pt x="594360" y="53"/>
                </a:cubicBezTo>
                <a:cubicBezTo>
                  <a:pt x="680720" y="7673"/>
                  <a:pt x="795020" y="845873"/>
                  <a:pt x="929640" y="1036373"/>
                </a:cubicBezTo>
                <a:cubicBezTo>
                  <a:pt x="1064260" y="1226873"/>
                  <a:pt x="1292860" y="1277673"/>
                  <a:pt x="1402080" y="1143053"/>
                </a:cubicBezTo>
                <a:cubicBezTo>
                  <a:pt x="1511300" y="1008433"/>
                  <a:pt x="1488440" y="246433"/>
                  <a:pt x="1584960" y="228653"/>
                </a:cubicBezTo>
                <a:cubicBezTo>
                  <a:pt x="1681480" y="210873"/>
                  <a:pt x="1800860" y="881433"/>
                  <a:pt x="1981200" y="1036373"/>
                </a:cubicBezTo>
                <a:cubicBezTo>
                  <a:pt x="2161540" y="1191313"/>
                  <a:pt x="2476500" y="1270053"/>
                  <a:pt x="2667000" y="1158293"/>
                </a:cubicBezTo>
                <a:cubicBezTo>
                  <a:pt x="2857500" y="1046533"/>
                  <a:pt x="2987040" y="368353"/>
                  <a:pt x="3124200" y="365813"/>
                </a:cubicBezTo>
                <a:cubicBezTo>
                  <a:pt x="3261360" y="363273"/>
                  <a:pt x="3373120" y="995733"/>
                  <a:pt x="3489960" y="1143053"/>
                </a:cubicBezTo>
                <a:cubicBezTo>
                  <a:pt x="3606800" y="1290373"/>
                  <a:pt x="3825240" y="1249733"/>
                  <a:pt x="3825240" y="1249733"/>
                </a:cubicBez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  <a:lnTo>
                  <a:pt x="3825240" y="124973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36982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8991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4998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232910" y="29375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355644" y="2926080"/>
            <a:ext cx="734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649981" y="2948266"/>
            <a:ext cx="5829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24300" y="269748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724150" y="267462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709973" y="2697480"/>
            <a:ext cx="12314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364230" y="245745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96443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8452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24459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827520" y="30518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950254" y="3040380"/>
            <a:ext cx="734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6244591" y="3062566"/>
            <a:ext cx="5829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518910" y="281178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318760" y="278892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5304583" y="2811780"/>
            <a:ext cx="12314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958840" y="257175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74192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46201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02208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605010" y="307467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727744" y="3063240"/>
            <a:ext cx="73426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022081" y="3085426"/>
            <a:ext cx="58293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296400" y="283464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096250" y="281178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082073" y="2834640"/>
            <a:ext cx="12314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736330" y="2594610"/>
            <a:ext cx="0" cy="2514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56333-00CC-DE49-8A5E-1FBAE8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725" y="1470025"/>
            <a:ext cx="7217608" cy="488235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How are these trees created</a:t>
            </a:r>
            <a:r>
              <a:rPr lang="en-US" b="1" dirty="0" smtClean="0">
                <a:solidFill>
                  <a:srgbClr val="C00000"/>
                </a:solidFill>
              </a:rPr>
              <a:t>?</a:t>
            </a:r>
            <a:r>
              <a:rPr lang="en-US" b="1" dirty="0" smtClean="0">
                <a:solidFill>
                  <a:srgbClr val="C00000"/>
                </a:solidFill>
              </a:rPr>
              <a:t/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in about a dozen spikes per step?</a:t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/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(Why a dozen?</a:t>
            </a:r>
            <a:br>
              <a:rPr lang="en-US" b="1" dirty="0" smtClean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n</a:t>
            </a:r>
            <a:r>
              <a:rPr lang="en-US" b="1" dirty="0" smtClean="0">
                <a:solidFill>
                  <a:srgbClr val="00B050"/>
                </a:solidFill>
              </a:rPr>
              <a:t>euron spikes ~ 50Hz : 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br>
              <a:rPr lang="en-US" b="1" dirty="0" smtClean="0">
                <a:solidFill>
                  <a:srgbClr val="00B050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language ~ 4Hz)</a:t>
            </a:r>
            <a:r>
              <a:rPr lang="en-US" b="1" dirty="0" smtClean="0">
                <a:solidFill>
                  <a:srgbClr val="C00000"/>
                </a:solidFill>
              </a:rPr>
              <a:t/>
            </a:r>
            <a:br>
              <a:rPr lang="en-US" b="1" dirty="0" smtClean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 descr="5937020-the-thinker-statue-by-the-french-sculptor-rodin.jpg">
            <a:extLst>
              <a:ext uri="{FF2B5EF4-FFF2-40B4-BE49-F238E27FC236}">
                <a16:creationId xmlns:a16="http://schemas.microsoft.com/office/drawing/2014/main" xmlns="" id="{334C65C6-7D0E-0B40-A1B8-5590A115C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74" y="1470025"/>
            <a:ext cx="29045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9112</TotalTime>
  <Words>1563</Words>
  <Application>Microsoft Macintosh PowerPoint</Application>
  <PresentationFormat>Widescreen</PresentationFormat>
  <Paragraphs>294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American Typewriter</vt:lpstr>
      <vt:lpstr>Bauhaus 93</vt:lpstr>
      <vt:lpstr>Calibri</vt:lpstr>
      <vt:lpstr>Calibri Light</vt:lpstr>
      <vt:lpstr>Mangal</vt:lpstr>
      <vt:lpstr>ＭＳ Ｐゴシック</vt:lpstr>
      <vt:lpstr>Times New Roman</vt:lpstr>
      <vt:lpstr>Wingdings</vt:lpstr>
      <vt:lpstr>Arial</vt:lpstr>
      <vt:lpstr>Office Theme</vt:lpstr>
      <vt:lpstr>PowerPoint Presentation</vt:lpstr>
      <vt:lpstr>How does language happen?</vt:lpstr>
      <vt:lpstr>PowerPoint Presentation</vt:lpstr>
      <vt:lpstr>PowerPoint Presentation</vt:lpstr>
      <vt:lpstr>But why Language? </vt:lpstr>
      <vt:lpstr>The [Poeppel 2016] experiment</vt:lpstr>
      <vt:lpstr>The [Poeppel 2016] experiment,  stage II</vt:lpstr>
      <vt:lpstr>My interpretation</vt:lpstr>
      <vt:lpstr>How are these trees created? in about a dozen spikes per step?  (Why a dozen? neuron spikes ~ 50Hz :   language ~ 4Hz) </vt:lpstr>
      <vt:lpstr>[Frankland &amp; Greene PNAS 2015]</vt:lpstr>
      <vt:lpstr>Where is the superior temporal gyrus, Mr President?</vt:lpstr>
      <vt:lpstr>PowerPoint Presentation</vt:lpstr>
      <vt:lpstr>Zaccarella &amp; Friedericci “Merge in the human Brain” Front. Psych. 2015</vt:lpstr>
      <vt:lpstr>Really, how does language happen?</vt:lpstr>
      <vt:lpstr>Language mirror cells?</vt:lpstr>
      <vt:lpstr>How does the Mind  emerge from the Brain?  </vt:lpstr>
      <vt:lpstr>PowerPoint Presentation</vt:lpstr>
      <vt:lpstr>So, what kind of formal theory  would qualify as Axel’s logic?</vt:lpstr>
      <vt:lpstr>Computation in the brain:  What is the right level? </vt:lpstr>
      <vt:lpstr>The assembly hypothesis</vt:lpstr>
      <vt:lpstr>Assembly (or ensemble)</vt:lpstr>
      <vt:lpstr>Back to the assembly hypothesis</vt:lpstr>
      <vt:lpstr>Projection of an assembly </vt:lpstr>
      <vt:lpstr>How fruit flies remember smells </vt:lpstr>
      <vt:lpstr>How fruit flies remember smells  </vt:lpstr>
      <vt:lpstr>A:  Random convergence of olfactory input in the Drosophila mushroom body by S. Caron, V. Ruta, L. Abbott, R. Axel,2013 </vt:lpstr>
      <vt:lpstr>RP&amp;C</vt:lpstr>
      <vt:lpstr>So much for the fruit fly…</vt:lpstr>
      <vt:lpstr>Yes!</vt:lpstr>
      <vt:lpstr>Big difference: The mammalian brain has recurrent connections </vt:lpstr>
      <vt:lpstr>In pictures…</vt:lpstr>
      <vt:lpstr>Does this process converge?</vt:lpstr>
      <vt:lpstr>A mathematical model of the brain</vt:lpstr>
      <vt:lpstr>The model (cont.)</vt:lpstr>
      <vt:lpstr>Main parameters, intended values</vt:lpstr>
      <vt:lpstr>PowerPoint Presentation</vt:lpstr>
      <vt:lpstr>PowerPoint Presentation</vt:lpstr>
      <vt:lpstr>Association of two assemblies</vt:lpstr>
      <vt:lpstr>The [Ison et al. 2016] experiment</vt:lpstr>
      <vt:lpstr>The [Ison et al. 2016] experiment</vt:lpstr>
      <vt:lpstr>The [Ison et al. 2016]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Merge of assemblies: it’s complicated…</vt:lpstr>
      <vt:lpstr>Merge: Does it need enhanced hardware? (The mystery of the Arcuate Fasciculus)</vt:lpstr>
      <vt:lpstr>Assembly operations are real</vt:lpstr>
      <vt:lpstr> Assembly Calculus recap </vt:lpstr>
      <vt:lpstr> Finally: a brain architecture for syntax</vt:lpstr>
      <vt:lpstr>Assemblies help explain  how to construct a sentence scaffold!</vt:lpstr>
      <vt:lpstr>The SVO map of languages…</vt:lpstr>
      <vt:lpstr>Explanation?</vt:lpstr>
      <vt:lpstr>S-V-O word orders: a computational explanation</vt:lpstr>
      <vt:lpstr>AS implementation through lock an unlock</vt:lpstr>
      <vt:lpstr>S-V-O word orders: a computational explanation</vt:lpstr>
      <vt:lpstr>Sooooooo…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184</cp:revision>
  <dcterms:created xsi:type="dcterms:W3CDTF">2018-09-15T13:36:59Z</dcterms:created>
  <dcterms:modified xsi:type="dcterms:W3CDTF">2020-04-10T13:15:11Z</dcterms:modified>
</cp:coreProperties>
</file>